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6d3b18dd9b3d4475" /><Relationship Type="http://schemas.openxmlformats.org/officeDocument/2006/relationships/extended-properties" Target="/docProps/app.xml" Id="Rb41805d7e74b495f" /><Relationship Type="http://schemas.openxmlformats.org/officeDocument/2006/relationships/officeDocument" Target="/ppt/presentation.xml" Id="R6600bff7bf4240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4e252226344e54"/>
  </p:sldMasterIdLst>
  <p:notesMasterIdLst>
    <p:notesMasterId xmlns:r="http://schemas.openxmlformats.org/officeDocument/2006/relationships" r:id="R55e985f71f024031"/>
  </p:notesMasterIdLst>
  <p:sldIdLst>
    <p:sldId xmlns:r="http://schemas.openxmlformats.org/officeDocument/2006/relationships" id="256" r:id="R000c1268320d413d"/>
    <p:sldId xmlns:r="http://schemas.openxmlformats.org/officeDocument/2006/relationships" id="257" r:id="R2049b11441ae41ad"/>
    <p:sldId xmlns:r="http://schemas.openxmlformats.org/officeDocument/2006/relationships" id="258" r:id="Rc05bf3ce798a4b61"/>
    <p:sldId xmlns:r="http://schemas.openxmlformats.org/officeDocument/2006/relationships" id="259" r:id="R9d48dfb9684e46ef"/>
    <p:sldId xmlns:r="http://schemas.openxmlformats.org/officeDocument/2006/relationships" id="260" r:id="Rac2fc6a84f8649f1"/>
    <p:sldId xmlns:r="http://schemas.openxmlformats.org/officeDocument/2006/relationships" id="261" r:id="R94e90bc2db9f4912"/>
    <p:sldId xmlns:r="http://schemas.openxmlformats.org/officeDocument/2006/relationships" id="262" r:id="R4c2d8516655b45a0"/>
    <p:sldId xmlns:r="http://schemas.openxmlformats.org/officeDocument/2006/relationships" id="263" r:id="R9d5d2272595c48d7"/>
    <p:sldId xmlns:r="http://schemas.openxmlformats.org/officeDocument/2006/relationships" id="264" r:id="Raefc94b6ca4547c4"/>
    <p:sldId xmlns:r="http://schemas.openxmlformats.org/officeDocument/2006/relationships" id="265" r:id="Rbf0060ab9a8f4620"/>
    <p:sldId xmlns:r="http://schemas.openxmlformats.org/officeDocument/2006/relationships" id="266" r:id="R230be4c5a1d04a0a"/>
    <p:sldId xmlns:r="http://schemas.openxmlformats.org/officeDocument/2006/relationships" id="267" r:id="Re2e6f420ba0b489b"/>
  </p:sldIdLst>
  <p:sldSz cx="18288000" cy="10287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4e252226344e54" /><Relationship Type="http://schemas.openxmlformats.org/officeDocument/2006/relationships/theme" Target="/ppt/theme/theme1.xml" Id="Rdc390088dd3e40e3" /><Relationship Type="http://schemas.openxmlformats.org/officeDocument/2006/relationships/notesMaster" Target="/ppt/notesMasters/notesMaster1.xml" Id="R55e985f71f024031" /><Relationship Type="http://schemas.openxmlformats.org/officeDocument/2006/relationships/presProps" Target="/ppt/presProps.xml" Id="R03df82d9ad8245f6" /><Relationship Type="http://schemas.openxmlformats.org/officeDocument/2006/relationships/viewProps" Target="/ppt/viewProps.xml" Id="R37002f4da5424188" /><Relationship Type="http://schemas.openxmlformats.org/officeDocument/2006/relationships/tableStyles" Target="/ppt/tableStyles.xml" Id="Rfff9f360ae574745" /><Relationship Type="http://schemas.openxmlformats.org/officeDocument/2006/relationships/slide" Target="/ppt/slides/slide1.xml" Id="R000c1268320d413d" /><Relationship Type="http://schemas.openxmlformats.org/officeDocument/2006/relationships/slide" Target="/ppt/slides/slide2.xml" Id="R2049b11441ae41ad" /><Relationship Type="http://schemas.openxmlformats.org/officeDocument/2006/relationships/slide" Target="/ppt/slides/slide3.xml" Id="Rc05bf3ce798a4b61" /><Relationship Type="http://schemas.openxmlformats.org/officeDocument/2006/relationships/slide" Target="/ppt/slides/slide4.xml" Id="R9d48dfb9684e46ef" /><Relationship Type="http://schemas.openxmlformats.org/officeDocument/2006/relationships/slide" Target="/ppt/slides/slide5.xml" Id="Rac2fc6a84f8649f1" /><Relationship Type="http://schemas.openxmlformats.org/officeDocument/2006/relationships/slide" Target="/ppt/slides/slide6.xml" Id="R94e90bc2db9f4912" /><Relationship Type="http://schemas.openxmlformats.org/officeDocument/2006/relationships/slide" Target="/ppt/slides/slide7.xml" Id="R4c2d8516655b45a0" /><Relationship Type="http://schemas.openxmlformats.org/officeDocument/2006/relationships/slide" Target="/ppt/slides/slide8.xml" Id="R9d5d2272595c48d7" /><Relationship Type="http://schemas.openxmlformats.org/officeDocument/2006/relationships/slide" Target="/ppt/slides/slide9.xml" Id="Raefc94b6ca4547c4" /><Relationship Type="http://schemas.openxmlformats.org/officeDocument/2006/relationships/slide" Target="/ppt/slides/slide10.xml" Id="Rbf0060ab9a8f4620" /><Relationship Type="http://schemas.openxmlformats.org/officeDocument/2006/relationships/slide" Target="/ppt/slides/slide11.xml" Id="R230be4c5a1d04a0a" /><Relationship Type="http://schemas.openxmlformats.org/officeDocument/2006/relationships/slide" Target="/ppt/slides/slide12.xml" Id="Re2e6f420ba0b489b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2a7aa5ac0d8249fe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4cdb24c24f044654" /><Relationship Type="http://schemas.openxmlformats.org/officeDocument/2006/relationships/notesMaster" Target="/ppt/notesMasters/notesMaster1.xml" Id="R1b571b5ad10d49ab" /></Relationships>
</file>

<file path=ppt/notesSlides/_rels/notesSlide10.xml.rels>&#65279;<?xml version="1.0" encoding="utf-8"?><Relationships xmlns="http://schemas.openxmlformats.org/package/2006/relationships"><Relationship Type="http://schemas.openxmlformats.org/officeDocument/2006/relationships/slide" Target="/ppt/slides/slide10.xml" Id="R5ece9e5ef92443b8" /><Relationship Type="http://schemas.openxmlformats.org/officeDocument/2006/relationships/notesMaster" Target="/ppt/notesMasters/notesMaster1.xml" Id="Rbbf97c0aefcd4430" /></Relationships>
</file>

<file path=ppt/notesSlides/_rels/notesSlide11.xml.rels>&#65279;<?xml version="1.0" encoding="utf-8"?><Relationships xmlns="http://schemas.openxmlformats.org/package/2006/relationships"><Relationship Type="http://schemas.openxmlformats.org/officeDocument/2006/relationships/slide" Target="/ppt/slides/slide11.xml" Id="R169f9f860ec34a6d" /><Relationship Type="http://schemas.openxmlformats.org/officeDocument/2006/relationships/notesMaster" Target="/ppt/notesMasters/notesMaster1.xml" Id="R3c67951c2e6b4bb0" /></Relationships>
</file>

<file path=ppt/notesSlides/_rels/notesSlide12.xml.rels>&#65279;<?xml version="1.0" encoding="utf-8"?><Relationships xmlns="http://schemas.openxmlformats.org/package/2006/relationships"><Relationship Type="http://schemas.openxmlformats.org/officeDocument/2006/relationships/slide" Target="/ppt/slides/slide12.xml" Id="Rf9cd8d4b96ed4025" /><Relationship Type="http://schemas.openxmlformats.org/officeDocument/2006/relationships/notesMaster" Target="/ppt/notesMasters/notesMaster1.xml" Id="R85a566524ee0423f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0dafb90d50624f9b" /><Relationship Type="http://schemas.openxmlformats.org/officeDocument/2006/relationships/notesMaster" Target="/ppt/notesMasters/notesMaster1.xml" Id="R93cd43d266e24935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abfa95f862614e5d" /><Relationship Type="http://schemas.openxmlformats.org/officeDocument/2006/relationships/notesMaster" Target="/ppt/notesMasters/notesMaster1.xml" Id="R7f5cc264513f4d3d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beb2c5cef8704078" /><Relationship Type="http://schemas.openxmlformats.org/officeDocument/2006/relationships/notesMaster" Target="/ppt/notesMasters/notesMaster1.xml" Id="R8d154ca7d8114566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94662f7dda13441f" /><Relationship Type="http://schemas.openxmlformats.org/officeDocument/2006/relationships/notesMaster" Target="/ppt/notesMasters/notesMaster1.xml" Id="R8464b66cd7bd4b04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ef5ec39d3d514f1e" /><Relationship Type="http://schemas.openxmlformats.org/officeDocument/2006/relationships/notesMaster" Target="/ppt/notesMasters/notesMaster1.xml" Id="R056ccf8030f4474f" /></Relationships>
</file>

<file path=ppt/notesSlides/_rels/notesSlide7.xml.rels>&#65279;<?xml version="1.0" encoding="utf-8"?><Relationships xmlns="http://schemas.openxmlformats.org/package/2006/relationships"><Relationship Type="http://schemas.openxmlformats.org/officeDocument/2006/relationships/slide" Target="/ppt/slides/slide7.xml" Id="R5070f7195f294722" /><Relationship Type="http://schemas.openxmlformats.org/officeDocument/2006/relationships/notesMaster" Target="/ppt/notesMasters/notesMaster1.xml" Id="Rba3620cae51341f9" /></Relationships>
</file>

<file path=ppt/notesSlides/_rels/notesSlide8.xml.rels>&#65279;<?xml version="1.0" encoding="utf-8"?><Relationships xmlns="http://schemas.openxmlformats.org/package/2006/relationships"><Relationship Type="http://schemas.openxmlformats.org/officeDocument/2006/relationships/slide" Target="/ppt/slides/slide8.xml" Id="Rb65ba4a6c7b34dc2" /><Relationship Type="http://schemas.openxmlformats.org/officeDocument/2006/relationships/notesMaster" Target="/ppt/notesMasters/notesMaster1.xml" Id="R51ba2216f09743c5" /></Relationships>
</file>

<file path=ppt/notesSlides/_rels/notesSlide9.xml.rels>&#65279;<?xml version="1.0" encoding="utf-8"?><Relationships xmlns="http://schemas.openxmlformats.org/package/2006/relationships"><Relationship Type="http://schemas.openxmlformats.org/officeDocument/2006/relationships/slide" Target="/ppt/slides/slide9.xml" Id="R0746660413d44f30" /><Relationship Type="http://schemas.openxmlformats.org/officeDocument/2006/relationships/notesMaster" Target="/ppt/notesMasters/notesMaster1.xml" Id="R13358a84baa14d77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Cover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Position Rais as a business control automation product, not as a technical AI experiment.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0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Savings metrics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Do not over-promise exact ROI without source data. Sell measurable control surfaces.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Delivery plan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This preserves the prior 45-day framing and keeps STT as an evidence-based add-on.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1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Final offer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Use this slide to close the client discussion and move to a 30-40 minute scope call.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Executive value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The client is buying a management loop: visibility, alerts, responsibility and a measurable process.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Process map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Use this slide to explain the product boundary in business language.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Business automations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This answers the direct request: which business processes are automated for the client company.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End-customer experience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Keep this customer-facing: speed, transparency and fewer follow-up calls.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CRM control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The key is not telephony transcription. The first business value is response control and deal movement.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7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Warehouse finance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Read-only is a product advantage: it gives control without risking accidental operational writes.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8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Production logistics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These are phase-two skills after MVP control proves value.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9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>
            <a:r>
              <a:t>Owner loop</a:t>
            </a:r>
          </a:p>
          <a:p xmlns:a="http://schemas.openxmlformats.org/drawingml/2006/main">
            <a:r>
              <a:t/>
            </a:r>
          </a:p>
          <a:p xmlns:a="http://schemas.openxmlformats.org/drawingml/2006/main">
            <a:r>
              <a:t>This slide translates the product into daily management behavior.</a:t>
            </a:r>
          </a:p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525a3f837d482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f20b564ee742496f" /><Relationship Type="http://schemas.openxmlformats.org/officeDocument/2006/relationships/slideLayout" Target="/ppt/slideLayouts/slideLayout2.xml" Id="R8137f5cba1874920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37f5cba1874920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051fc5296f0f4b0d" /><Relationship Type="http://schemas.openxmlformats.org/officeDocument/2006/relationships/notesSlide" Target="/ppt/notesSlides/notesSlide1.xml" Id="Rc42c4a4541a04793" /></Relationships>
</file>

<file path=ppt/slides/_rels/slide10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4c1e5c749464b66" /><Relationship Type="http://schemas.openxmlformats.org/officeDocument/2006/relationships/notesSlide" Target="/ppt/notesSlides/notesSlide10.xml" Id="R17b6fe4327694098" /></Relationships>
</file>

<file path=ppt/slides/_rels/slide1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b145472f46c41e0" /><Relationship Type="http://schemas.openxmlformats.org/officeDocument/2006/relationships/notesSlide" Target="/ppt/notesSlides/notesSlide11.xml" Id="R453a7e4f08ec41a3" /></Relationships>
</file>

<file path=ppt/slides/_rels/slide1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b3fb40e0f6484f8b" /><Relationship Type="http://schemas.openxmlformats.org/officeDocument/2006/relationships/notesSlide" Target="/ppt/notesSlides/notesSlide12.xml" Id="Ra07c8254147b46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6135388f4304580" /><Relationship Type="http://schemas.openxmlformats.org/officeDocument/2006/relationships/notesSlide" Target="/ppt/notesSlides/notesSlide2.xml" Id="R55b6c21b998f40a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ed79c135b96f4c89" /><Relationship Type="http://schemas.openxmlformats.org/officeDocument/2006/relationships/notesSlide" Target="/ppt/notesSlides/notesSlide3.xml" Id="R5c030228ff6d4d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f7d5f18355847ee" /><Relationship Type="http://schemas.openxmlformats.org/officeDocument/2006/relationships/notesSlide" Target="/ppt/notesSlides/notesSlide4.xml" Id="R31d4bffa3c7343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fd140d80b4704498" /><Relationship Type="http://schemas.openxmlformats.org/officeDocument/2006/relationships/notesSlide" Target="/ppt/notesSlides/notesSlide5.xml" Id="Re7792b17f51b4d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22549dc456a4949" /><Relationship Type="http://schemas.openxmlformats.org/officeDocument/2006/relationships/notesSlide" Target="/ppt/notesSlides/notesSlide6.xml" Id="Rba225483af4443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f8a298c128d4e3d" /><Relationship Type="http://schemas.openxmlformats.org/officeDocument/2006/relationships/notesSlide" Target="/ppt/notesSlides/notesSlide7.xml" Id="R7346b0631bbe47d8" /></Relationships>
</file>

<file path=ppt/slides/_rels/slide8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3a2b051d45664cb5" /><Relationship Type="http://schemas.openxmlformats.org/officeDocument/2006/relationships/notesSlide" Target="/ppt/notesSlides/notesSlide8.xml" Id="R77525a55ee7b439f" /></Relationships>
</file>

<file path=ppt/slides/_rels/slide9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4d5c22ff0634e52" /><Relationship Type="http://schemas.openxmlformats.org/officeDocument/2006/relationships/notesSlide" Target="/ppt/notesSlides/notesSlide9.xml" Id="R4dc3a669d6124714" /></Relationships>
</file>

<file path=ppt/slides/slide1.xml><?xml version="1.0" encoding="utf-8"?>
<p:sld xmlns:p="http://schemas.openxmlformats.org/presentationml/2006/main">
  <p:cSld>
    <p:bg>
      <p:bgPr>
        <a:solidFill xmlns:a="http://schemas.openxmlformats.org/drawingml/2006/main">
          <a:srgbClr val="FFFAF0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D032CA6-1986-4048-8CA7-69908A44C5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CCF51047-A65B-4EC4-9BF8-003034EC63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4985E984-B1C0-4740-803E-8180CCA77E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B210AC52-E698-4509-9EEC-35F375C5A8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3D56F0-B7DC-4072-9A28-0996E484D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0AA7DCD-CDF9-4420-82B2-5730AB609C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B83D3D0E-F04E-4521-AA58-8720E36A67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45A17FF-9792-4CE3-9CED-7ED921EA8F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CF662CB4-659D-4584-9C8D-AF0E21F71B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684F0484-4D4F-4604-BD6F-CD64DB61F9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CD22EE88-D60F-4361-8098-E78F209113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6BA6CBB-76DC-44E0-8E7D-2343DB433A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B527531E-0576-488A-9C21-2C6BF4629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2530381-89CB-456A-A9C7-AB22E8CE1C2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44F4499-FF26-4EB1-9193-005F573BFA2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B810E93-9E16-41F1-99C5-512CA7B0B4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327B4AF-68A0-46CB-B49E-5737A28699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0CC5C9EA-A8DA-4EA7-BA9B-AA570F088E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0C513FB-F9F0-4D50-8B8B-048F5D0048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0BBF3340-68D1-482A-AB42-A31BC859C9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943D51A-E978-4B73-B6F7-5DF88BE57C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8F9033D5-6F04-48DD-8E4C-3B5014E2F6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3ABE939-AA50-4A7A-970E-D925541297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310B17FB-5636-45DA-9B36-64D047038D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8E5C14D-3F4F-4C43-9607-7489DD954B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D932258-A55A-45A7-8FEC-7A45AD1595C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4400" y="762000"/>
            <a:ext cx="19050" cy="8572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0E6B510F-6439-4241-82D7-30111B6EDD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971550"/>
            <a:ext cx="49530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1">
                <a:solidFill>
                  <a:srgbClr val="5B5148"/>
                </a:solidFill>
              </a:defRPr>
            </a:pPr>
            <a:r>
              <a:rPr sz="1650" b="1">
                <a:solidFill>
                  <a:srgbClr val="5B5148"/>
                </a:solidFill>
              </a:rPr>
              <a:t>RAIS / PRODUCT VALUE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76C88637-E43F-4024-86BA-9CE23E4861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" y="2152650"/>
            <a:ext cx="8191500" cy="2686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5625" b="1">
                <a:solidFill>
                  <a:srgbClr val="17130F"/>
                </a:solidFill>
              </a:defRPr>
            </a:pPr>
            <a:r>
              <a:rPr sz="5625" b="1">
                <a:solidFill>
                  <a:srgbClr val="17130F"/>
                </a:solidFill>
              </a:rPr>
              <a:t>Автоматизация</a:t>
            </a:r>
          </a:p>
          <a:p xmlns:a="http://schemas.openxmlformats.org/drawingml/2006/main">
            <a:pPr algn="l">
              <a:defRPr sz="5625" b="1">
                <a:solidFill>
                  <a:srgbClr val="17130F"/>
                </a:solidFill>
              </a:defRPr>
            </a:pPr>
            <a:r>
              <a:rPr sz="5625" b="1">
                <a:solidFill>
                  <a:srgbClr val="17130F"/>
                </a:solidFill>
              </a:rPr>
              <a:t>бизнес-процессов</a:t>
            </a:r>
          </a:p>
          <a:p xmlns:a="http://schemas.openxmlformats.org/drawingml/2006/main">
            <a:pPr algn="l">
              <a:defRPr sz="5625" b="1">
                <a:solidFill>
                  <a:srgbClr val="17130F"/>
                </a:solidFill>
              </a:defRPr>
            </a:pPr>
            <a:r>
              <a:rPr sz="5625" b="1">
                <a:solidFill>
                  <a:srgbClr val="17130F"/>
                </a:solidFill>
              </a:rPr>
              <a:t>и контроль владельца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47A2BCD-9BB1-4F8F-A560-C382890671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5467350"/>
            <a:ext cx="7620000" cy="1028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400" b="0">
                <a:solidFill>
                  <a:srgbClr val="5B5148"/>
                </a:solidFill>
              </a:defRPr>
            </a:pPr>
            <a:r>
              <a:rPr sz="2400" b="0">
                <a:solidFill>
                  <a:srgbClr val="5B5148"/>
                </a:solidFill>
              </a:rPr>
              <a:t>Что получает заказчик: прозрачный путь заказа от лида до доставки, меньше ручных сверок, понятные ответственные и ежедневный контроль риска.</a:t>
            </a:r>
          </a:p>
        </p:txBody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944296F-6F96-48C7-B467-C0B201D495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7239000"/>
            <a:ext cx="7810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9050">
            <a:solidFill>
              <a:srgbClr val="C95F32"/>
            </a:solidFill>
            <a:prstDash val="solid"/>
          </a:ln>
        </p:spPr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43D6465-F971-46FC-A64A-308C35D6C1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7343775"/>
            <a:ext cx="781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C95F32"/>
                </a:solidFill>
              </a:defRPr>
            </a:pPr>
            <a:r>
              <a:rPr sz="1125" b="1">
                <a:solidFill>
                  <a:srgbClr val="C95F32"/>
                </a:solidFill>
              </a:rPr>
              <a:t>CRM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537797E-0646-4D7D-A2A8-8B6B6F7F711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7239000"/>
            <a:ext cx="8001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9050">
            <a:solidFill>
              <a:srgbClr val="2F5D50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8E51E1D-CAE4-4EA5-AB90-AA2C946EA9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24100" y="7343775"/>
            <a:ext cx="8001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F5D50"/>
                </a:solidFill>
              </a:defRPr>
            </a:pPr>
            <a:r>
              <a:rPr sz="1125" b="1">
                <a:solidFill>
                  <a:srgbClr val="2F5D50"/>
                </a:solidFill>
              </a:rPr>
              <a:t>WMS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9D47966B-B460-4716-9088-D021E9F907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7239000"/>
            <a:ext cx="1219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9050">
            <a:solidFill>
              <a:srgbClr val="C95F32"/>
            </a:solidFill>
            <a:prstDash val="solid"/>
          </a:ln>
        </p:spPr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126C9CF-AE73-49BC-AD43-009D9DE03B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314700" y="7343775"/>
            <a:ext cx="12192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C95F32"/>
                </a:solidFill>
              </a:defRPr>
            </a:pPr>
            <a:r>
              <a:rPr sz="1125" b="1">
                <a:solidFill>
                  <a:srgbClr val="C95F32"/>
                </a:solidFill>
              </a:rPr>
              <a:t>FINANCE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E5A0214-6F38-44C0-B85E-AEA2782D4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24400" y="7239000"/>
            <a:ext cx="15430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9050">
            <a:solidFill>
              <a:srgbClr val="2F5D50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B4746086-22C8-48B6-B575-C4D49F3C73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724400" y="7343775"/>
            <a:ext cx="15430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2F5D50"/>
                </a:solidFill>
              </a:defRPr>
            </a:pPr>
            <a:r>
              <a:rPr sz="1125" b="1">
                <a:solidFill>
                  <a:srgbClr val="2F5D50"/>
                </a:solidFill>
              </a:rPr>
              <a:t>PRODUCTION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CFA3350-3FA8-4D08-96C4-F2050EFE2D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7239000"/>
            <a:ext cx="13144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9050">
            <a:solidFill>
              <a:srgbClr val="C95F32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AF1CF45-934A-4B22-B32C-09BBA791E8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457950" y="7343775"/>
            <a:ext cx="13144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C95F32"/>
                </a:solidFill>
              </a:defRPr>
            </a:pPr>
            <a:r>
              <a:rPr sz="1125" b="1">
                <a:solidFill>
                  <a:srgbClr val="C95F32"/>
                </a:solidFill>
              </a:rPr>
              <a:t>LOGISTICS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590A920-F900-4D43-BEA5-7BC61D8366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819150"/>
            <a:ext cx="7010400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3568D7BE-615C-49D8-B4E9-12E0C99F9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AE814EC4-6195-4D31-9FF5-8ABE212041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5E954493-E127-4A77-8C21-9944E90185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430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FFCF771A-BDED-41A5-AA37-2C5A0B29B0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F28F9CD9-1995-42E2-A6C5-876F42D6C7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54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DADA21FB-2E14-441E-8621-0C1D8E67D5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F6122902-AA3B-4A32-973C-DA7473CC9D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E143A749-3450-450D-A4A7-B91CBA2496C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40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9CCEBA74-94CE-4ECA-8143-4F67C73EF4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002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042F8102-28FD-4762-952E-9EACE326CD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6764000" y="819150"/>
            <a:ext cx="9525" cy="7734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6801A323-E6C0-429C-AF8C-4D87E81930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819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43F861A2-7395-401B-950F-3B5D8C76EB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1581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D0F7C7A5-9F52-4502-9AF5-2B54F9D3F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2343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DF71C0E8-8771-4940-9D58-A7D62A31F9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105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727DC4CA-C567-4299-8281-04307197AE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3867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A828AC3E-4494-4D03-B9A1-93AFAD45AF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4629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B4E5DDE4-666C-4C55-B475-2A440136BB9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5391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8" name="">
            <a:extLst xmlns:a="http://schemas.openxmlformats.org/drawingml/2006/main">
              <a:ext uri="{FF2B5EF4-FFF2-40B4-BE49-F238E27FC236}">
                <a16:creationId xmlns:a16="http://schemas.microsoft.com/office/drawing/2014/main" id="{9583D1B0-BB6C-4E4C-B394-77024FEAF3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153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9" name="">
            <a:extLst xmlns:a="http://schemas.openxmlformats.org/drawingml/2006/main">
              <a:ext uri="{FF2B5EF4-FFF2-40B4-BE49-F238E27FC236}">
                <a16:creationId xmlns:a16="http://schemas.microsoft.com/office/drawing/2014/main" id="{D9ABCC87-C6A8-432B-98CF-35B5D79DE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6915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0" name="">
            <a:extLst xmlns:a="http://schemas.openxmlformats.org/drawingml/2006/main">
              <a:ext uri="{FF2B5EF4-FFF2-40B4-BE49-F238E27FC236}">
                <a16:creationId xmlns:a16="http://schemas.microsoft.com/office/drawing/2014/main" id="{938EF8C8-914A-4AF1-A352-57C5E91C5C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7677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1" name="">
            <a:extLst xmlns:a="http://schemas.openxmlformats.org/drawingml/2006/main">
              <a:ext uri="{FF2B5EF4-FFF2-40B4-BE49-F238E27FC236}">
                <a16:creationId xmlns:a16="http://schemas.microsoft.com/office/drawing/2014/main" id="{491FF599-58CF-48FB-95DB-392DF67B78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906000" y="8439150"/>
            <a:ext cx="70104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2" name="">
            <a:extLst xmlns:a="http://schemas.openxmlformats.org/drawingml/2006/main">
              <a:ext uri="{FF2B5EF4-FFF2-40B4-BE49-F238E27FC236}">
                <a16:creationId xmlns:a16="http://schemas.microsoft.com/office/drawing/2014/main" id="{D14537F7-765C-46A9-8A87-4C774DD4D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5923788"/>
            <a:ext cx="3364992" cy="2010918"/>
          </a:xfrm>
          <a:prstGeom xmlns:a="http://schemas.openxmlformats.org/drawingml/2006/main" prst="parallelogram">
            <a:avLst/>
          </a:prstGeom>
          <a:solidFill xmlns:a="http://schemas.openxmlformats.org/drawingml/2006/main">
            <a:srgbClr val="C95F3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3" name="">
            <a:extLst xmlns:a="http://schemas.openxmlformats.org/drawingml/2006/main">
              <a:ext uri="{FF2B5EF4-FFF2-40B4-BE49-F238E27FC236}">
                <a16:creationId xmlns:a16="http://schemas.microsoft.com/office/drawing/2014/main" id="{8FCBDCE1-63F6-4986-9AA2-F429CF61ED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36936" y="1979295"/>
            <a:ext cx="2523744" cy="12374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E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4" name="">
            <a:extLst xmlns:a="http://schemas.openxmlformats.org/drawingml/2006/main">
              <a:ext uri="{FF2B5EF4-FFF2-40B4-BE49-F238E27FC236}">
                <a16:creationId xmlns:a16="http://schemas.microsoft.com/office/drawing/2014/main" id="{1FD51E57-8309-4F21-A71C-96977AD61B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536936" y="2404682"/>
            <a:ext cx="2523744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17130F"/>
                </a:solidFill>
              </a:defRPr>
            </a:pPr>
            <a:r>
              <a:rPr sz="1500" b="1">
                <a:solidFill>
                  <a:srgbClr val="17130F"/>
                </a:solidFill>
              </a:rPr>
              <a:t>CRM</a:t>
            </a:r>
          </a:p>
        </p:txBody>
      </p:sp>
      <p:sp>
        <p:nvSpPr>
          <p:cNvPr id="65" name="">
            <a:extLst xmlns:a="http://schemas.openxmlformats.org/drawingml/2006/main">
              <a:ext uri="{FF2B5EF4-FFF2-40B4-BE49-F238E27FC236}">
                <a16:creationId xmlns:a16="http://schemas.microsoft.com/office/drawing/2014/main" id="{A4AAD508-6120-4A70-840D-7EDA43F573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9120" y="3603498"/>
            <a:ext cx="3224784" cy="1237488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5D50"/>
          </a:solidFill>
          <a:ln xmlns:a="http://schemas.openxmlformats.org/drawingml/2006/main" w="9525">
            <a:solidFill>
              <a:srgbClr val="FFF8EC"/>
            </a:solidFill>
            <a:prstDash val="solid"/>
          </a:ln>
        </p:spPr>
      </p:sp>
      <p:sp>
        <p:nvSpPr>
          <p:cNvPr id="66" name="">
            <a:extLst xmlns:a="http://schemas.openxmlformats.org/drawingml/2006/main">
              <a:ext uri="{FF2B5EF4-FFF2-40B4-BE49-F238E27FC236}">
                <a16:creationId xmlns:a16="http://schemas.microsoft.com/office/drawing/2014/main" id="{568BC85F-CBE5-4889-8E47-6C1C250468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009120" y="4028884"/>
            <a:ext cx="3224784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500" b="1">
                <a:solidFill>
                  <a:srgbClr val="FFF8EC"/>
                </a:solidFill>
              </a:defRPr>
            </a:pPr>
            <a:r>
              <a:rPr sz="1500" b="1">
                <a:solidFill>
                  <a:srgbClr val="FFF8EC"/>
                </a:solidFill>
              </a:rPr>
              <a:t>WMS / FINANCE</a:t>
            </a:r>
          </a:p>
        </p:txBody>
      </p:sp>
      <p:sp>
        <p:nvSpPr>
          <p:cNvPr id="67" name="">
            <a:extLst xmlns:a="http://schemas.openxmlformats.org/drawingml/2006/main">
              <a:ext uri="{FF2B5EF4-FFF2-40B4-BE49-F238E27FC236}">
                <a16:creationId xmlns:a16="http://schemas.microsoft.com/office/drawing/2014/main" id="{38115FF5-DAF3-4C4F-B37F-2E64AE9B23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47248" y="5537073"/>
            <a:ext cx="2453640" cy="1469517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FFF8EC"/>
            </a:solidFill>
            <a:prstDash val="solid"/>
          </a:ln>
        </p:spPr>
      </p:sp>
      <p:sp>
        <p:nvSpPr>
          <p:cNvPr id="68" name="">
            <a:extLst xmlns:a="http://schemas.openxmlformats.org/drawingml/2006/main">
              <a:ext uri="{FF2B5EF4-FFF2-40B4-BE49-F238E27FC236}">
                <a16:creationId xmlns:a16="http://schemas.microsoft.com/office/drawing/2014/main" id="{F05E48B8-6D06-4C03-85ED-360699F01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47248" y="6078474"/>
            <a:ext cx="245364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425" b="1">
                <a:solidFill>
                  <a:srgbClr val="FFF8EC"/>
                </a:solidFill>
              </a:defRPr>
            </a:pPr>
            <a:r>
              <a:rPr sz="1425" b="1">
                <a:solidFill>
                  <a:srgbClr val="FFF8EC"/>
                </a:solidFill>
              </a:rPr>
              <a:t>PRODUCTION</a:t>
            </a:r>
          </a:p>
        </p:txBody>
      </p:sp>
      <p:sp>
        <p:nvSpPr>
          <p:cNvPr id="69" name="">
            <a:extLst xmlns:a="http://schemas.openxmlformats.org/drawingml/2006/main">
              <a:ext uri="{FF2B5EF4-FFF2-40B4-BE49-F238E27FC236}">
                <a16:creationId xmlns:a16="http://schemas.microsoft.com/office/drawing/2014/main" id="{BA6BA4EB-7D67-4D30-87FF-5B900A4B64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13280" y="6619875"/>
            <a:ext cx="1542288" cy="1005459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7130F"/>
          </a:solidFill>
          <a:ln xmlns:a="http://schemas.openxmlformats.org/drawingml/2006/main" w="9525">
            <a:solidFill>
              <a:srgbClr val="FFF8EC"/>
            </a:solidFill>
            <a:prstDash val="solid"/>
          </a:ln>
        </p:spPr>
      </p:sp>
      <p:sp>
        <p:nvSpPr>
          <p:cNvPr id="70" name="">
            <a:extLst xmlns:a="http://schemas.openxmlformats.org/drawingml/2006/main">
              <a:ext uri="{FF2B5EF4-FFF2-40B4-BE49-F238E27FC236}">
                <a16:creationId xmlns:a16="http://schemas.microsoft.com/office/drawing/2014/main" id="{D95331F4-0236-490C-B7D9-EDD627B8D1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813280" y="6929247"/>
            <a:ext cx="1542288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350" b="1">
                <a:solidFill>
                  <a:srgbClr val="FFF8EC"/>
                </a:solidFill>
              </a:defRPr>
            </a:pPr>
            <a:r>
              <a:rPr sz="1350" b="1">
                <a:solidFill>
                  <a:srgbClr val="FFF8EC"/>
                </a:solidFill>
              </a:rPr>
              <a:t>OWNER</a:t>
            </a:r>
          </a:p>
        </p:txBody>
      </p:sp>
      <p:sp>
        <p:nvSpPr>
          <p:cNvPr id="71" name="">
            <a:extLst xmlns:a="http://schemas.openxmlformats.org/drawingml/2006/main">
              <a:ext uri="{FF2B5EF4-FFF2-40B4-BE49-F238E27FC236}">
                <a16:creationId xmlns:a16="http://schemas.microsoft.com/office/drawing/2014/main" id="{B54F68B5-00A2-4EA3-8B1E-E0115D2A5E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920472" y="3062097"/>
            <a:ext cx="2243328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8E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2" name="">
            <a:extLst xmlns:a="http://schemas.openxmlformats.org/drawingml/2006/main">
              <a:ext uri="{FF2B5EF4-FFF2-40B4-BE49-F238E27FC236}">
                <a16:creationId xmlns:a16="http://schemas.microsoft.com/office/drawing/2014/main" id="{E6A72A70-EAF9-40D1-BCBA-E4E5D7340D3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30784" y="5073015"/>
            <a:ext cx="2944368" cy="381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F3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3" name="">
            <a:extLst xmlns:a="http://schemas.openxmlformats.org/drawingml/2006/main">
              <a:ext uri="{FF2B5EF4-FFF2-40B4-BE49-F238E27FC236}">
                <a16:creationId xmlns:a16="http://schemas.microsoft.com/office/drawing/2014/main" id="{83A8BD14-8EFF-4EC2-8B92-65BA453F7E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514320" y="5459730"/>
            <a:ext cx="457200" cy="457200"/>
          </a:xfrm>
          <a:prstGeom xmlns:a="http://schemas.openxmlformats.org/drawingml/2006/main" prst="plus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28575">
            <a:solidFill>
              <a:srgbClr val="FFF8EC"/>
            </a:solidFill>
            <a:prstDash val="solid"/>
          </a:ln>
        </p:spPr>
      </p:sp>
      <p:sp>
        <p:nvSpPr>
          <p:cNvPr id="74" name="">
            <a:extLst xmlns:a="http://schemas.openxmlformats.org/drawingml/2006/main">
              <a:ext uri="{FF2B5EF4-FFF2-40B4-BE49-F238E27FC236}">
                <a16:creationId xmlns:a16="http://schemas.microsoft.com/office/drawing/2014/main" id="{4C3CFC4F-775C-4E4F-B191-70D04FFF97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744200" y="609600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1430">
            <a:solidFill>
              <a:srgbClr val="524A40"/>
            </a:solidFill>
            <a:prstDash val="solid"/>
          </a:ln>
        </p:spPr>
      </p:sp>
      <p:sp>
        <p:nvSpPr>
          <p:cNvPr id="75" name="">
            <a:extLst xmlns:a="http://schemas.openxmlformats.org/drawingml/2006/main">
              <a:ext uri="{FF2B5EF4-FFF2-40B4-BE49-F238E27FC236}">
                <a16:creationId xmlns:a16="http://schemas.microsoft.com/office/drawing/2014/main" id="{80C8743F-DD6A-4E41-B7D4-7DB9916246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638175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FF8EC"/>
                </a:solidFill>
              </a:defRPr>
            </a:pPr>
            <a:r>
              <a:rPr sz="3150" b="1">
                <a:solidFill>
                  <a:srgbClr val="FFF8EC"/>
                </a:solidFill>
              </a:rPr>
              <a:t>1000+</a:t>
            </a:r>
          </a:p>
        </p:txBody>
      </p:sp>
      <p:sp>
        <p:nvSpPr>
          <p:cNvPr id="76" name="">
            <a:extLst xmlns:a="http://schemas.openxmlformats.org/drawingml/2006/main">
              <a:ext uri="{FF2B5EF4-FFF2-40B4-BE49-F238E27FC236}">
                <a16:creationId xmlns:a16="http://schemas.microsoft.com/office/drawing/2014/main" id="{114CE8DD-85B9-4BE7-8E01-7F353C55966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687705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FFF8EC">
                    <a:alpha val="72157"/>
                  </a:srgbClr>
                </a:solidFill>
              </a:defRPr>
            </a:pPr>
            <a:r>
              <a:rPr sz="1275" b="0">
                <a:solidFill>
                  <a:srgbClr val="FFF8EC">
                    <a:alpha val="72157"/>
                  </a:srgbClr>
                </a:solidFill>
              </a:rPr>
              <a:t>orders/month</a:t>
            </a:r>
          </a:p>
        </p:txBody>
      </p:sp>
      <p:sp>
        <p:nvSpPr>
          <p:cNvPr id="77" name="">
            <a:extLst xmlns:a="http://schemas.openxmlformats.org/drawingml/2006/main">
              <a:ext uri="{FF2B5EF4-FFF2-40B4-BE49-F238E27FC236}">
                <a16:creationId xmlns:a16="http://schemas.microsoft.com/office/drawing/2014/main" id="{5E2BC2E1-95A5-4C17-80F5-5922394FA3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68350" y="609600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1430">
            <a:solidFill>
              <a:srgbClr val="524A40"/>
            </a:solidFill>
            <a:prstDash val="solid"/>
          </a:ln>
        </p:spPr>
      </p:sp>
      <p:sp>
        <p:nvSpPr>
          <p:cNvPr id="78" name="">
            <a:extLst xmlns:a="http://schemas.openxmlformats.org/drawingml/2006/main">
              <a:ext uri="{FF2B5EF4-FFF2-40B4-BE49-F238E27FC236}">
                <a16:creationId xmlns:a16="http://schemas.microsoft.com/office/drawing/2014/main" id="{E2C0B796-E07E-4C9B-B0C6-550624F04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96950" y="638175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FFF8EC"/>
                </a:solidFill>
              </a:defRPr>
            </a:pPr>
            <a:r>
              <a:rPr sz="3150" b="1">
                <a:solidFill>
                  <a:srgbClr val="FFF8EC"/>
                </a:solidFill>
              </a:rPr>
              <a:t>$700k</a:t>
            </a:r>
          </a:p>
        </p:txBody>
      </p:sp>
      <p:sp>
        <p:nvSpPr>
          <p:cNvPr id="79" name="">
            <a:extLst xmlns:a="http://schemas.openxmlformats.org/drawingml/2006/main">
              <a:ext uri="{FF2B5EF4-FFF2-40B4-BE49-F238E27FC236}">
                <a16:creationId xmlns:a16="http://schemas.microsoft.com/office/drawing/2014/main" id="{2E7C293C-3FF2-4990-B6AC-FA2B6ED9A9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696950" y="687705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FFF8EC">
                    <a:alpha val="72157"/>
                  </a:srgbClr>
                </a:solidFill>
              </a:defRPr>
            </a:pPr>
            <a:r>
              <a:rPr sz="1275" b="0">
                <a:solidFill>
                  <a:srgbClr val="FFF8EC">
                    <a:alpha val="72157"/>
                  </a:srgbClr>
                </a:solidFill>
              </a:rPr>
              <a:t>turnover visible</a:t>
            </a:r>
          </a:p>
        </p:txBody>
      </p:sp>
      <p:sp>
        <p:nvSpPr>
          <p:cNvPr id="80" name="">
            <a:extLst xmlns:a="http://schemas.openxmlformats.org/drawingml/2006/main">
              <a:ext uri="{FF2B5EF4-FFF2-40B4-BE49-F238E27FC236}">
                <a16:creationId xmlns:a16="http://schemas.microsoft.com/office/drawing/2014/main" id="{BF3B99A0-1334-4A31-B2A9-33DDAB5EBA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52550" y="8515350"/>
            <a:ext cx="49530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Для обсуждения с клиентом</a:t>
            </a:r>
          </a:p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Версия: product/business deck</a:t>
            </a:r>
          </a:p>
        </p:txBody>
      </p:sp>
    </p:spTree>
    <p:extLst>
      <p:ext uri="{BB962C8B-B14F-4D97-AF65-F5344CB8AC3E}">
        <p14:creationId xmlns:p14="http://schemas.microsoft.com/office/powerpoint/2010/main" val="1803136765"/>
      </p:ext>
    </p:extLst>
  </p:cSld>
</p:sld>
</file>

<file path=ppt/slides/slide10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97B46926-0667-4085-840D-BF3701028A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49310A1A-DC26-46DD-A984-CCCAFC720E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6F0A526-E1B0-41DD-B2E3-5812EFFC08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C0D1E66-2E5E-450B-A070-32CC03B0E6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156D4E8-F86E-476A-A121-EB86C073C9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FBD0BCB0-5537-441F-BE1B-FD18D20783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6859F95B-4924-49C5-A812-27C7AEE724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81AEA664-3CCE-4D2F-B337-A01C4D3F3EA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DAA0036-B0C8-4AE8-AE53-1EECCE3920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E845863-81B5-4280-9872-675394521B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B028A45E-E10B-4759-93EC-8E8611E223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A7953935-7201-4E6A-87DA-E9D207408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F4278C9-02D6-4B18-BB0E-EC436A39FD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CC81B373-5AB7-433B-A199-81D22E45C7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6C735407-BBFC-433E-8167-5CC7151B9F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E4701E6B-F191-4B5E-8809-ADAA5B25FF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CCF269F3-17F3-4C60-A685-DE01BF42A4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61A4B36-7C1E-4519-BD65-F742DAA39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4BD24CBD-E309-4CA6-8F61-D69967680C9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F5A07CC1-1486-4556-8DFC-400AC59956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1849A985-E851-49C1-981A-D6F08ACC2C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759A5F60-FD74-4059-9F29-9E6932D660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1FAC8DF-1B44-419A-9CF5-28ABF323C13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B930572-C0D1-4CBB-A698-97515032ED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06299952-468B-4F63-A98D-93E5AC03A04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86578273-FCC4-4F58-8EDC-C0168DCEAA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848CDCE-4A15-4EF1-8373-DFD062EAEC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SAVINGS METRICS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977F5AD-322C-42D1-A49E-13E5075E6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10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0AA03C64-25A1-47B3-AE8D-E91EFDD834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52804FAB-B594-4DE1-84DF-B928F6096A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10096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Что экономим и что контролируем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69B8AE5E-2CA3-457D-9B3B-61048B7CF4E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6205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Ценность надо показывать как набор измеримых контуров, а не как абстрактную «AI-оптимизацию».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4C9FA42-1EAB-4F74-AADD-285058A533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32435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06EB9630-171C-42F4-91A7-72C2D31872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61010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часы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F9ACC569-45DE-42CE-9917-90F49E941D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510540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manual reconciliation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57905DF-2C58-4BDD-8586-D0B6AC3B1A5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432435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590E405-E67D-4100-8AB5-A3F6B4511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61010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лиды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274759BF-AFB6-4385-9737-3B4AC9F570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510540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lost response risk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F1318C9F-6535-4FA8-A71E-A8DF72084F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432435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1347C68-3BB0-438F-94BC-A6D60EA24C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461010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деньги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5CCFE0EE-9190-4B75-860C-8130451F65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510540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late payment visibility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C3F9118B-B552-4803-90D7-81E54CF5A02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432435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F812278E-257E-46B7-B6EF-007B81FF2E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461010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маржа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08485B2-80BD-4FA0-8D88-402D0F23F1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510540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profit risk alerts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5A04608F-7BCD-4503-B91F-3180125338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6705600"/>
            <a:ext cx="37147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A2E44D6-0A78-4F1B-AAC9-46621850EB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69342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Менеджмент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FF232F9B-42B7-42C8-B8E4-BA4E9BB21E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7391400"/>
            <a:ext cx="31813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Владелец меньше собирает статус руками и быстрее видит исключения.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9CC33A00-47A6-4AEF-BB86-7C9E425A9FF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6705600"/>
            <a:ext cx="37147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F1151313-C971-44C2-A6DA-1A347D7C2F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69342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Продажи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399FC44A-91A7-4FA7-AFD1-164F071106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7391400"/>
            <a:ext cx="31813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Снижается риск пропущенного лида или сделки без движения.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B5055C2F-0484-466D-9C99-F5190DA9EE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5900" y="6705600"/>
            <a:ext cx="37147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6290C184-C8DE-47C7-AFA2-672DC7601C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69342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Операции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53B98AF6-7539-42FC-9311-C26B35604A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7391400"/>
            <a:ext cx="31813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5098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Склад, оплаты, производство и доставка перестают жить отдельными островами.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1D02375A-BB57-461F-AD65-D9AE1B3D18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06400" y="6705600"/>
            <a:ext cx="3714750" cy="1638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1664BDF9-FA3C-4642-8DF4-32FFEE2945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73100" y="69342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Контроль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4D7F267D-5063-402D-A9E1-F03F2C316D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73100" y="7391400"/>
            <a:ext cx="318135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Появляется журнал решений: что увидели, кому отправили, кто подтвердил.</a:t>
            </a:r>
          </a:p>
        </p:txBody>
      </p:sp>
    </p:spTree>
    <p:extLst>
      <p:ext uri="{BB962C8B-B14F-4D97-AF65-F5344CB8AC3E}">
        <p14:creationId xmlns:p14="http://schemas.microsoft.com/office/powerpoint/2010/main" val="184719564"/>
      </p:ext>
    </p:extLst>
  </p:cSld>
</p:sld>
</file>

<file path=ppt/slides/slide11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129A8E06-BB68-462E-A4CD-B209923EFC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9DA136F-9E07-4A90-813D-C9ED979DB0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2CC8060-4F30-4451-839F-7747A296FB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A002983-F9F6-4F98-B356-9751FC4C92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158FA46-4BEE-49BA-AE02-F06E5F29977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512B1AEB-186D-4619-A2E4-7BC2DEDB5A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E9A99E9C-AE3D-4F68-9257-B15DB14AE3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58C1CE49-5F51-432E-B30F-C51062CE6A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28AE82AB-BC2A-46E5-B093-5425A8C4E5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BE910BA-42D0-4334-8EC5-3AEF643171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01B80C7-7B3E-4797-B004-132C713A55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258A1AB-C2DF-491A-94FF-5FCD7E4A6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D8117EAB-6121-4479-9169-02EA4064E9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8A24B31-6B28-4F09-8020-28FC1236552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D1096B62-220B-4CF5-BFD0-B2CA22AB21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EA32EC2-5FC5-445A-B150-2D04DA43F19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61B9BAF0-F3F0-4A58-959F-5C0EFE77290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81C9435-E517-48D7-BF79-F2E6895AA4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3E7CF3D-AE97-41A8-83F1-D421AB6DB4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9F8734EA-5C02-4EE5-BC92-159FC678E5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AFE0BF6-F555-474D-A184-ED59EB1C135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93EC6F9-594A-46B6-917C-FEF8FD591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54B7FF65-FD29-4460-A0A2-541803DFDA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D7CFF0D-59A2-486D-A439-31A8E76FFAB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457386A-69D0-43B1-A1EB-11AC16CA0E1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0FFDBB98-0ACF-4520-AFB5-6356FA5600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BF35766-6A3B-43F1-A16D-D3634E8C8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DELIVERY PLAN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749D9C3-AFC2-44AE-B335-0B333746886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11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D326794-FC27-4663-A035-C4ABE0691B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DF04C762-7729-4F17-B49A-A56F3EEC30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10096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Как внедряем без лишнего риска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F0E1DC6E-EC3F-49CF-A7A2-68A88FBFB6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6205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Сначала контрольный MVP, потом навыки, потом опциональная расшифровка звонков после теста реальных записей.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69594D6-3B08-4280-9E7F-1D1037FA93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324350"/>
            <a:ext cx="37147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24CEA4AD-0722-475A-9E98-004C215D5A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572000"/>
            <a:ext cx="3257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5B5148"/>
                </a:solidFill>
              </a:defRPr>
            </a:pPr>
            <a:r>
              <a:rPr sz="1425" b="1">
                <a:solidFill>
                  <a:srgbClr val="5B5148"/>
                </a:solidFill>
              </a:rPr>
              <a:t>01 / Бриф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D214CCF0-3B87-4A7C-94D3-EBB188110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991100"/>
            <a:ext cx="32575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30F"/>
                </a:solidFill>
              </a:defRPr>
            </a:pPr>
            <a:r>
              <a:rPr sz="2700" b="1">
                <a:solidFill>
                  <a:srgbClr val="17130F"/>
                </a:solidFill>
              </a:rPr>
              <a:t>2-3 дня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F97A7484-2E6E-4A5F-B03A-8499EC0A14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5505450"/>
            <a:ext cx="32575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5B5148"/>
                </a:solidFill>
              </a:defRPr>
            </a:pPr>
            <a:r>
              <a:rPr sz="1575" b="0">
                <a:solidFill>
                  <a:srgbClr val="5B5148"/>
                </a:solidFill>
              </a:rPr>
              <a:t>Сущности Bitrix24/МойСклад, роли, отчеты, SLA, карта алертов.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E1E0A0E-94A6-4FD8-B839-CBC89E2F1C7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4324350"/>
            <a:ext cx="37147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670D64C6-0784-4AE2-9839-9FBCFB9518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4572000"/>
            <a:ext cx="3257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5B5148"/>
                </a:solidFill>
              </a:defRPr>
            </a:pPr>
            <a:r>
              <a:rPr sz="1425" b="1">
                <a:solidFill>
                  <a:srgbClr val="5B5148"/>
                </a:solidFill>
              </a:rPr>
              <a:t>02 / MVP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C561FEC-5B7D-4DE4-883A-A9617296DE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4991100"/>
            <a:ext cx="32575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30F"/>
                </a:solidFill>
              </a:defRPr>
            </a:pPr>
            <a:r>
              <a:rPr sz="2700" b="1">
                <a:solidFill>
                  <a:srgbClr val="17130F"/>
                </a:solidFill>
              </a:rPr>
              <a:t>21-30 дней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24BAC56-E227-4FA5-AAD9-FAE83EC243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34000" y="5505450"/>
            <a:ext cx="32575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2063"/>
          </a:bodyPr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5B5148"/>
                </a:solidFill>
              </a:defRPr>
            </a:pPr>
            <a:r>
              <a:rPr sz="1575" b="0">
                <a:solidFill>
                  <a:srgbClr val="5B5148"/>
                </a:solidFill>
              </a:rPr>
              <a:t>Инфраструктура, Telegram Hub, CRM/WMS контроль, ежедневные отчеты.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84836B0E-CB81-4A65-848F-BA3B67F6C5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5900" y="4324350"/>
            <a:ext cx="37147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9B1F23F-EE88-4A67-847F-C84553FFEF0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572000"/>
            <a:ext cx="3257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5B5148"/>
                </a:solidFill>
              </a:defRPr>
            </a:pPr>
            <a:r>
              <a:rPr sz="1425" b="1">
                <a:solidFill>
                  <a:srgbClr val="5B5148"/>
                </a:solidFill>
              </a:rPr>
              <a:t>03 / Skills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F7491EC5-31B0-42E8-927D-C447859F3E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4991100"/>
            <a:ext cx="32575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30F"/>
                </a:solidFill>
              </a:defRPr>
            </a:pPr>
            <a:r>
              <a:rPr sz="2700" b="1">
                <a:solidFill>
                  <a:srgbClr val="17130F"/>
                </a:solidFill>
              </a:rPr>
              <a:t>14-20 дней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43EE5CC4-B389-4F03-9C3F-95F6DC3AA31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34500" y="5505450"/>
            <a:ext cx="32575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5B5148"/>
                </a:solidFill>
              </a:defRPr>
            </a:pPr>
            <a:r>
              <a:rPr sz="1575" b="0">
                <a:solidFill>
                  <a:srgbClr val="5B5148"/>
                </a:solidFill>
              </a:rPr>
              <a:t>Production, Stock, Margin, Logistics навыки и LLM routing.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65B66EDA-DC13-4E12-A3C3-0188BD90BB7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06400" y="4324350"/>
            <a:ext cx="3714750" cy="1962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699BCF81-5301-418B-86F7-510B7A94F1B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4572000"/>
            <a:ext cx="325755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1">
                <a:solidFill>
                  <a:srgbClr val="5B5148"/>
                </a:solidFill>
              </a:defRPr>
            </a:pPr>
            <a:r>
              <a:rPr sz="1425" b="1">
                <a:solidFill>
                  <a:srgbClr val="5B5148"/>
                </a:solidFill>
              </a:rPr>
              <a:t>04 / STT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770D1DCA-5008-4D03-9955-C41297D7B92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4991100"/>
            <a:ext cx="3257550" cy="381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700" b="1">
                <a:solidFill>
                  <a:srgbClr val="17130F"/>
                </a:solidFill>
              </a:defRPr>
            </a:pPr>
            <a:r>
              <a:rPr sz="2700" b="1">
                <a:solidFill>
                  <a:srgbClr val="17130F"/>
                </a:solidFill>
              </a:rPr>
              <a:t>позже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32C57B77-7E2A-4CBF-9D13-2D16F14F1A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5505450"/>
            <a:ext cx="32575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3707"/>
          </a:bodyPr>
          <a:lstStyle xmlns:a="http://schemas.openxmlformats.org/drawingml/2006/main"/>
          <a:p xmlns:a="http://schemas.openxmlformats.org/drawingml/2006/main">
            <a:pPr algn="l">
              <a:defRPr sz="1575" b="0">
                <a:solidFill>
                  <a:srgbClr val="5B5148"/>
                </a:solidFill>
              </a:defRPr>
            </a:pPr>
            <a:r>
              <a:rPr sz="1575" b="0">
                <a:solidFill>
                  <a:srgbClr val="5B5148"/>
                </a:solidFill>
              </a:rPr>
              <a:t>A/B тест Google/OpenAI/local на реальных звонках. Потом call quality.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E8790657-86E6-40D1-AF6A-EFFF7B8878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33600" y="7524750"/>
            <a:ext cx="14020800" cy="819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9B93E9F6-8F0F-4649-9F60-5BF6B18632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7772400"/>
            <a:ext cx="1333500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5457"/>
          </a:bodyPr>
          <a:lstStyle xmlns:a="http://schemas.openxmlformats.org/drawingml/2006/main"/>
          <a:p xmlns:a="http://schemas.openxmlformats.org/drawingml/2006/main">
            <a:pPr algn="ctr">
              <a:defRPr sz="2175" b="0">
                <a:solidFill>
                  <a:srgbClr val="FFF8EC"/>
                </a:solidFill>
              </a:defRPr>
            </a:pPr>
            <a:r>
              <a:rPr sz="2175" b="0">
                <a:solidFill>
                  <a:srgbClr val="FFF8EC"/>
                </a:solidFill>
              </a:rPr>
              <a:t>Рекомендация: продавать не «полную AI-систему сразу», а безопасный контур контроля с gate после MVP.</a:t>
            </a:r>
          </a:p>
        </p:txBody>
      </p:sp>
    </p:spTree>
    <p:extLst>
      <p:ext uri="{BB962C8B-B14F-4D97-AF65-F5344CB8AC3E}">
        <p14:creationId xmlns:p14="http://schemas.microsoft.com/office/powerpoint/2010/main" val="1872311245"/>
      </p:ext>
    </p:extLst>
  </p:cSld>
</p:sld>
</file>

<file path=ppt/slides/slide12.xml><?xml version="1.0" encoding="utf-8"?>
<p:sld xmlns:p="http://schemas.openxmlformats.org/presentationml/2006/main">
  <p:cSld>
    <p:bg>
      <p:bgPr>
        <a:solidFill xmlns:a="http://schemas.openxmlformats.org/drawingml/2006/main">
          <a:srgbClr val="18161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F0E345C5-B8B9-4DE5-851F-DF383669C7D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5BD2F61-95F1-4D56-AE61-0BD9288184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2A05C0F-0780-4ED5-A3A1-57D7F103D6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C02A1DC9-E163-43CF-A2B9-3C8E9E6224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1CE8C0DA-1213-4999-A6AB-92F3B4985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0BCDEF70-C8FB-4BF0-BC5D-0523E529247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F7985337-BD25-4AB5-8132-1F0D10BD79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870FB53-ABB9-4F58-AD5A-3462529FD5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98F4F3C3-2D7F-41F3-811B-C31B7E42D2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A6D9F13B-9497-41CB-96AC-67168330F03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2BC77337-445D-4562-BDF9-25E1E798FB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D9FE0460-3EFE-4599-A5C1-AF36BD30AA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A0EA2036-43C4-46A2-A6CD-523E86458D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B4D4F73-1067-499D-8B9A-AF12DC4BFF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03B1CE39-7AEA-4B97-8BFE-08A425E388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C1E37A14-060C-4911-B77C-73F285530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1AEA06E4-FB40-4D57-B579-66A23319FA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7B14B40-C111-46FF-BBF3-8AD00C568F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5B01D08-D003-418C-851A-ED0B3B681F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746E4E64-4672-4187-9C80-64795DD533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A4762AA0-994D-456C-AEBC-7DC7C76335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24F3F38-1500-43BD-B9D1-51B04FD935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9CDFAE7-E11F-4C4A-B5C4-87A5C09BCBA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543B10BC-3274-4677-A741-D5FFE9E99F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47C9258B-E94F-42FF-9DD4-56D7E0BD235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63E1B88-C05A-4E04-BE78-D1A956380C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8EC"/>
                </a:solidFill>
              </a:defRPr>
            </a:pPr>
            <a:r>
              <a:rPr sz="1350" b="1">
                <a:solidFill>
                  <a:srgbClr val="FFF8EC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36D441D3-CDB3-4C5C-B3DB-271ABE8414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C8BCAE"/>
                </a:solidFill>
              </a:defRPr>
            </a:pPr>
            <a:r>
              <a:rPr sz="1350" b="0">
                <a:solidFill>
                  <a:srgbClr val="C8BCAE"/>
                </a:solidFill>
              </a:rPr>
              <a:t>FINAL OFFER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E637ABDE-303E-4616-B20A-4BEFD6589C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C8BCAE"/>
                </a:solidFill>
              </a:defRPr>
            </a:pPr>
            <a:r>
              <a:rPr sz="1350" b="0">
                <a:solidFill>
                  <a:srgbClr val="C8BCAE"/>
                </a:solidFill>
              </a:rPr>
              <a:t>12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A0922D1-01F5-4406-85F7-2E9C2A4023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4123DD1-8B97-4E51-BF33-2680AC036B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619250"/>
            <a:ext cx="9525000" cy="762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FFF8EC"/>
                </a:solidFill>
              </a:defRPr>
            </a:pPr>
            <a:r>
              <a:rPr sz="4350" b="1">
                <a:solidFill>
                  <a:srgbClr val="FFF8EC"/>
                </a:solidFill>
              </a:rPr>
              <a:t>Финальная продуктовая ценность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BA0E18A-79E0-4123-B22C-D9216D2D200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2647950"/>
            <a:ext cx="111442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FFF8EC">
                    <a:alpha val="78431"/>
                  </a:srgbClr>
                </a:solidFill>
              </a:defRPr>
            </a:pPr>
            <a:r>
              <a:rPr sz="2175" b="0">
                <a:solidFill>
                  <a:srgbClr val="FFF8EC">
                    <a:alpha val="78431"/>
                  </a:srgbClr>
                </a:solidFill>
              </a:rPr>
              <a:t>На выходе заказчик получает не набор интеграций, а управляемый операционный организм: данные, люди и решения связаны в один контур.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CEAFA8F2-2129-4E53-9A4C-8500E8EBFE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343400"/>
            <a:ext cx="16154400" cy="2133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817365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B3A1A138-3019-4677-B151-5C6A628D97E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4343400"/>
            <a:ext cx="114300" cy="2133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B8D7436A-B734-4823-B124-3E171ABD9D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4950" y="4705350"/>
            <a:ext cx="153162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4118"/>
          </a:bodyPr>
          <a:lstStyle xmlns:a="http://schemas.openxmlformats.org/drawingml/2006/main"/>
          <a:p xmlns:a="http://schemas.openxmlformats.org/drawingml/2006/main">
            <a:pPr algn="l">
              <a:defRPr sz="2550" b="1">
                <a:solidFill>
                  <a:srgbClr val="17130F"/>
                </a:solidFill>
              </a:defRPr>
            </a:pPr>
            <a:r>
              <a:rPr sz="2550" b="1">
                <a:solidFill>
                  <a:srgbClr val="17130F"/>
                </a:solidFill>
              </a:rPr>
              <a:t>Rais дает владельцу ежедневный контроль продаж, склада, оплат, производства и логистики. Команда получает понятные алерты и следующие действия. Конечный клиент получает быстрый ответ, прозрачный статус заказа и нормальную коммуникацию по доставке.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69323B9-E3F5-449E-A123-B616623CD4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4950" y="5905500"/>
            <a:ext cx="146685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025" b="0">
                <a:solidFill>
                  <a:srgbClr val="5B5148"/>
                </a:solidFill>
              </a:defRPr>
            </a:pPr>
            <a:r>
              <a:rPr sz="2025" b="0">
                <a:solidFill>
                  <a:srgbClr val="5B5148"/>
                </a:solidFill>
              </a:rPr>
              <a:t>Коммерчески: старт с MVP $5k-$7k за 21-30 дней, затем расширение до Rais v0.1 $7k-$10k в срок до 45 дней.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15F99942-8ADF-45FF-83FB-49EF91AF16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81200" y="7543800"/>
            <a:ext cx="2000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95F32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582FC376-0BA4-4D71-A4B8-65CA98F84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81200" y="7648575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8EC"/>
                </a:solidFill>
              </a:defRPr>
            </a:pPr>
            <a:r>
              <a:rPr sz="1125" b="1">
                <a:solidFill>
                  <a:srgbClr val="FFF8EC"/>
                </a:solidFill>
              </a:rPr>
              <a:t>FIX PROCESS MAP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D5C1C762-77C1-4C48-9577-9B3FFB8B87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7543800"/>
            <a:ext cx="20002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2F5D50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A140DF7-13B8-47A0-9015-1C3E247630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343400" y="7648575"/>
            <a:ext cx="20002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8EC"/>
                </a:solidFill>
              </a:defRPr>
            </a:pPr>
            <a:r>
              <a:rPr sz="1125" b="1">
                <a:solidFill>
                  <a:srgbClr val="FFF8EC"/>
                </a:solidFill>
              </a:rPr>
              <a:t>CONFIRM ALERTS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34064637-C707-408D-95C3-4E4C60DC18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7543800"/>
            <a:ext cx="146685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C95F32"/>
            </a:solidFill>
            <a:prstDash val="solid"/>
          </a:ln>
        </p:spPr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9964A9C-BA09-4137-9956-3199D39564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05600" y="7648575"/>
            <a:ext cx="146685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8EC"/>
                </a:solidFill>
              </a:defRPr>
            </a:pPr>
            <a:r>
              <a:rPr sz="1125" b="1">
                <a:solidFill>
                  <a:srgbClr val="FFF8EC"/>
                </a:solidFill>
              </a:rPr>
              <a:t>START MVP</a:t>
            </a:r>
          </a:p>
        </p:txBody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E30EC2C1-21BC-426F-920C-4D24A99B1C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7543800"/>
            <a:ext cx="19050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9050">
            <a:solidFill>
              <a:srgbClr val="2F5D50"/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32A54D48-E225-4B46-99F3-CEBC77B321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7648575"/>
            <a:ext cx="1905000" cy="171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ctr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1125" b="1">
                <a:solidFill>
                  <a:srgbClr val="FFF8EC"/>
                </a:solidFill>
              </a:defRPr>
            </a:pPr>
            <a:r>
              <a:rPr sz="1125" b="1">
                <a:solidFill>
                  <a:srgbClr val="FFF8EC"/>
                </a:solidFill>
              </a:rPr>
              <a:t>MEASURE VALUE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3F73EF76-34F3-4DAB-A968-98167903EA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68350" y="1371600"/>
            <a:ext cx="3429000" cy="1695450"/>
          </a:xfrm>
          <a:prstGeom xmlns:a="http://schemas.openxmlformats.org/drawingml/2006/main" prst="parallelogram">
            <a:avLst/>
          </a:prstGeom>
          <a:solidFill xmlns:a="http://schemas.openxmlformats.org/drawingml/2006/main">
            <a:srgbClr val="C95F3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</p:spTree>
    <p:extLst>
      <p:ext uri="{BB962C8B-B14F-4D97-AF65-F5344CB8AC3E}">
        <p14:creationId xmlns:p14="http://schemas.microsoft.com/office/powerpoint/2010/main" val="1574664817"/>
      </p:ext>
    </p:extLst>
  </p:cSld>
</p:sld>
</file>

<file path=ppt/slides/slide2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2BFB613-7A64-412C-A2B3-61FD23D706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A94513A5-DBF5-4898-90E1-F1D079258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17D6EE46-7655-4B2C-A92B-24C983997C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E34EDF8B-C42C-4971-965B-3BC1AF154D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85179CAA-1549-40BB-920F-E7FE4BBEA6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37323EB-CE76-48C5-8ED7-62F052B62B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27695F48-883E-4F2A-8FD3-08CC661B5A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C213BCDF-101B-450A-B071-8F1DFCEDEE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82E99E7C-91FB-414F-946F-AF9032DEB1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88757B55-97FE-4068-BD69-AAB52DB305B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6F82B94A-E301-4DF0-97A8-2083C974C2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41D5A9B-5287-4B66-B6B2-B19CB45188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02E4FA4-2B5C-4409-9909-CE35E409983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3C182993-7CF2-402A-BE4B-4F88999F76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289486-04BF-40FB-AB70-07BF8F3B34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9399003D-A58D-4D3F-906F-BB78AB773E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E8DB8CA5-EE4E-4C84-A020-DDD1752880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A838DA5A-F293-4AA5-BAB7-FB24CF81EB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0B7D201C-FF0D-4C6F-934B-D5641846F8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CF5E381A-F4F6-4D1E-BB40-838A2B88F0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16E62C6-E2D4-4DA5-B616-C7EF8554FB1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1AEE342C-1C4D-4FCA-963F-7C35BCF5FC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05202FFB-9D6D-41DC-ABBC-E204828FF5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ECB8E338-61E9-4D1E-B649-EA15072090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602EF835-F324-485B-B764-AF9F70EC0B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47EFC5E8-E09A-4D9B-94E3-700FEBFDD14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70FAFA5-1E04-48CD-853D-1ADDAA4B1D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EXECUTIVE VALUE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5437E674-E0A4-4E94-8D04-929BA82A411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02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92BDE6A1-8F4B-4BF5-BCA9-0EADAA0280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F3B2AA33-E2F5-4B17-BFC3-33540256B2B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9334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Что клиент получает на выходе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CE71F89-AAB4-44CA-9E39-5964A5999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09537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Rais собирает операционный контур: события из CRM и МойСклад превращаются в ежедневные решения, алерты и контроль ответственных.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59BE81AE-56D2-444A-9194-F0AF7F1288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38150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9210AB0D-C431-4129-88E6-30AFC66DB8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466725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1 контур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AEB5861-3677-4ED0-BEC0-B453DA83E5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" y="516255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lead-to-delivery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E55A27EC-7DC1-44F3-B64F-8E29D271EE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943350" y="438150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706F6B14-9548-43A0-9A17-C84FBBF1B45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466725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15 мин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7DCE4124-1721-490B-9B95-8F51FA8C1C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171950" y="516255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lead response SLA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41C65DD-D931-4879-9236-303153F897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81800" y="438150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BCE89BA-5676-4F29-9CD6-CD69DA67CB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466725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read-only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42B61D03-9657-4969-AF24-12CCE3E62D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10400" y="516255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safe WMS access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1FF4C199-33E9-4FA8-BE5E-2340200C90D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20250" y="4381500"/>
            <a:ext cx="2438400" cy="1257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1430">
            <a:solidFill>
              <a:srgbClr val="D8CCB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19941F94-9F21-4E00-B189-57658A7941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4667250"/>
            <a:ext cx="1981200" cy="400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3150" b="1">
                <a:solidFill>
                  <a:srgbClr val="17130F"/>
                </a:solidFill>
              </a:defRPr>
            </a:pPr>
            <a:r>
              <a:rPr sz="3150" b="1">
                <a:solidFill>
                  <a:srgbClr val="17130F"/>
                </a:solidFill>
              </a:rPr>
              <a:t>daily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58D42344-7C2F-4DD4-B220-1813A3D868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848850" y="5162550"/>
            <a:ext cx="1981200" cy="247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75" b="0">
                <a:solidFill>
                  <a:srgbClr val="5B5148"/>
                </a:solidFill>
              </a:defRPr>
            </a:pPr>
            <a:r>
              <a:rPr sz="1275" b="0">
                <a:solidFill>
                  <a:srgbClr val="5B5148"/>
                </a:solidFill>
              </a:rPr>
              <a:t>owner briefing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78A3729C-04CC-4CAF-BC1E-4E7AA915A2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6572250"/>
            <a:ext cx="47625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C889A299-389A-48B4-A107-A116B574ADA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6800850"/>
            <a:ext cx="4229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Контроль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E5A674EE-CADC-4375-A624-78E7B7968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7258050"/>
            <a:ext cx="42291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Владелец видит, где задержка, кто ответственный и какое действие нужно сейчас.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58D47B7C-FFC9-48B8-B468-FFE338CA37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6572250"/>
            <a:ext cx="47625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C6A59FF7-B7D6-447A-B7E0-A0E399040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6800850"/>
            <a:ext cx="4229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Экономия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3D4AE9E6-B874-42B3-9B7A-6636F66E89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7258050"/>
            <a:ext cx="42291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Меньше ручных сверок между CRM, складом, оплатами и логистикой.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D4E46584-D613-4D58-A62B-1FB909778B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20600" y="6572250"/>
            <a:ext cx="4762500" cy="17145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F748EF6C-DCBD-488C-88FF-1D1868A2F1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7300" y="6800850"/>
            <a:ext cx="4229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Управляемость</a:t>
            </a:r>
          </a:p>
        </p:txBody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E721E92E-A342-4383-A276-62B9EE314BE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7300" y="7258050"/>
            <a:ext cx="4229100" cy="857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Система держит процесс при росте заказов без постоянного ручного надзора.</a:t>
            </a:r>
          </a:p>
        </p:txBody>
      </p:sp>
    </p:spTree>
    <p:extLst>
      <p:ext uri="{BB962C8B-B14F-4D97-AF65-F5344CB8AC3E}">
        <p14:creationId xmlns:p14="http://schemas.microsoft.com/office/powerpoint/2010/main" val="320298840"/>
      </p:ext>
    </p:extLst>
  </p:cSld>
</p:sld>
</file>

<file path=ppt/slides/slide3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6FE0C627-073E-4ED0-9A1E-35A6394F7B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6380882E-67B1-40E2-9E06-DD1E5F23C9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A42D0E5E-8B2D-4996-8869-A81B1CB0A1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01F44AA9-6DA7-4F47-9870-6BBA9B857E7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9837E059-DDC5-43A8-A33F-3F3FF72A38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99943F09-7BA4-4658-8DAB-C90B3B34ED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A9D76F6B-D563-4BAD-8035-17BD62442D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119F5CF3-DF28-4504-ABC2-D74BA644A1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158F2988-F4BE-457F-B529-45F84ED27C6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522E0A16-94E5-4CFB-9AE1-D06C616AF8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52B39B4-7C80-41C4-8136-B865105DC4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B9B54AF7-1DE3-42D3-8F96-9795431ABE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F400C26D-EFC3-468D-8454-E197B5994D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A099F970-8C29-4C48-8561-8DC816D9D9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3F9B881F-1DD2-4D6F-BFCF-D3AF88E998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45AD9EBC-2E7B-4311-A7F2-01F8333204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F3905274-CAD8-469C-8897-3C4582EF8A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78CAF03-2E6F-450C-B0F7-DE3F0582ADF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6A776E7-CCC3-4947-AC63-B5B4507ED4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2388989-5FEF-48E5-8505-022486FAA7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86F89F72-6584-462C-BCD6-E2CEEEE70A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B50F2F39-7631-442B-B317-418211E7CF4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861BFA3-5CD0-4927-B2A4-A454A6C5560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8C866039-6A64-4470-9D86-78FA6B6ABF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97E92FBD-1A4B-4C44-BD5D-35954F34365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7A1456D2-8293-411E-A7CD-50F8F1CFC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9DC77FBA-D0AC-46EC-8D3B-B9626B7742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PROCESS MAP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65457028-A31F-4E28-AE10-82A7892AAB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03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AA130187-A9D1-462D-A205-C98F5F9E65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CC0DC87C-9D6B-48CD-BEDE-D337663C17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10096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Процесс: от лида до доставки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447B208A-47DA-44C8-8014-98DD06D7ED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6205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Автоматизация не заменяет людей. Она убирает слепые зоны между командами и возвращает каждому следующую задачу.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6EE406DE-AD98-41E0-94AA-43D567E57C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419600"/>
            <a:ext cx="238125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EE1614E3-F90C-483B-899E-AFDE8BF48B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4686300"/>
            <a:ext cx="19621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130F"/>
                </a:solidFill>
              </a:defRPr>
            </a:pPr>
            <a:r>
              <a:rPr sz="2175" b="1">
                <a:solidFill>
                  <a:srgbClr val="17130F"/>
                </a:solidFill>
              </a:rPr>
              <a:t>Лид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8577755-0F51-451E-A916-6EDEE87DE50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4450" y="5143500"/>
            <a:ext cx="19621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B5148"/>
                </a:solidFill>
              </a:defRPr>
            </a:pPr>
            <a:r>
              <a:rPr sz="1425" b="0">
                <a:solidFill>
                  <a:srgbClr val="5B5148"/>
                </a:solidFill>
              </a:rPr>
              <a:t>Bitrix24: источник, менеджер, первый контакт.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9E164EC6-FE56-4164-B5DE-C0886BD653B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886200" y="4419600"/>
            <a:ext cx="238125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0D2D570-C2AF-402A-99C1-564FF8A1FB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95750" y="4686300"/>
            <a:ext cx="19621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130F"/>
                </a:solidFill>
              </a:defRPr>
            </a:pPr>
            <a:r>
              <a:rPr sz="2175" b="1">
                <a:solidFill>
                  <a:srgbClr val="17130F"/>
                </a:solidFill>
              </a:rPr>
              <a:t>Сделка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4F22310-CFD1-4EF1-B394-0C35C1FAECF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095750" y="5143500"/>
            <a:ext cx="19621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B5148"/>
                </a:solidFill>
              </a:defRPr>
            </a:pPr>
            <a:r>
              <a:rPr sz="1425" b="0">
                <a:solidFill>
                  <a:srgbClr val="5B5148"/>
                </a:solidFill>
              </a:rPr>
              <a:t>Статус, задача, звонки, срок реакции.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CD4F2661-FA93-4FCF-B425-B470E82998C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667500" y="4419600"/>
            <a:ext cx="238125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80E3E88A-EFF8-4DE9-A5A0-A0547A4A03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4686300"/>
            <a:ext cx="19621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130F"/>
                </a:solidFill>
              </a:defRPr>
            </a:pPr>
            <a:r>
              <a:rPr sz="2175" b="1">
                <a:solidFill>
                  <a:srgbClr val="17130F"/>
                </a:solidFill>
              </a:rPr>
              <a:t>Счет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4976092-7A70-42D5-98BB-E04A1101D4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77050" y="5143500"/>
            <a:ext cx="19621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B5148"/>
                </a:solidFill>
              </a:defRPr>
            </a:pPr>
            <a:r>
              <a:rPr sz="1425" b="0">
                <a:solidFill>
                  <a:srgbClr val="5B5148"/>
                </a:solidFill>
              </a:rPr>
              <a:t>Выставлен, ожидает оплаты, просрочен.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6A133A3A-1095-4F6D-A6C7-6F9C378373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448800" y="4419600"/>
            <a:ext cx="238125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276C6383-FA60-4528-873F-12CB0C3239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4686300"/>
            <a:ext cx="19621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130F"/>
                </a:solidFill>
              </a:defRPr>
            </a:pPr>
            <a:r>
              <a:rPr sz="2175" b="1">
                <a:solidFill>
                  <a:srgbClr val="17130F"/>
                </a:solidFill>
              </a:rPr>
              <a:t>Склад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FE8D4A6-C3AA-4972-BA21-41BBCEE120D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658350" y="5143500"/>
            <a:ext cx="19621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B5148"/>
                </a:solidFill>
              </a:defRPr>
            </a:pPr>
            <a:r>
              <a:rPr sz="1425" b="0">
                <a:solidFill>
                  <a:srgbClr val="5B5148"/>
                </a:solidFill>
              </a:rPr>
              <a:t>Остаток, резерв, дефицит, закупка.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17A8C439-C909-4ED2-A9F0-8E06B4C77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230100" y="4419600"/>
            <a:ext cx="238125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D8E4A278-0F5E-44E9-B68D-7F2B7634C0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39650" y="4686300"/>
            <a:ext cx="19621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8943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130F"/>
                </a:solidFill>
              </a:defRPr>
            </a:pPr>
            <a:r>
              <a:rPr sz="2175" b="1">
                <a:solidFill>
                  <a:srgbClr val="17130F"/>
                </a:solidFill>
              </a:rPr>
              <a:t>Производство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A9D15092-2045-46B5-A906-2E59076AF9C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39650" y="5143500"/>
            <a:ext cx="19621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B5148"/>
                </a:solidFill>
              </a:defRPr>
            </a:pPr>
            <a:r>
              <a:rPr sz="1425" b="0">
                <a:solidFill>
                  <a:srgbClr val="5B5148"/>
                </a:solidFill>
              </a:rPr>
              <a:t>Этап, задержка, ответственный.</a:t>
            </a:r>
          </a:p>
        </p:txBody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A65D3F0E-2149-4735-B5CF-74B516AD5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011400" y="4419600"/>
            <a:ext cx="2381250" cy="1543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11E8D366-CEC0-4110-9DFC-7D71F85300D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20950" y="4686300"/>
            <a:ext cx="19621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1">
                <a:solidFill>
                  <a:srgbClr val="17130F"/>
                </a:solidFill>
              </a:defRPr>
            </a:pPr>
            <a:r>
              <a:rPr sz="2175" b="1">
                <a:solidFill>
                  <a:srgbClr val="17130F"/>
                </a:solidFill>
              </a:rPr>
              <a:t>Доставка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53282AF3-933D-4CB7-8DEE-050F84CA88C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220950" y="5143500"/>
            <a:ext cx="1962150" cy="552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425" b="0">
                <a:solidFill>
                  <a:srgbClr val="5B5148"/>
                </a:solidFill>
              </a:defRPr>
            </a:pPr>
            <a:r>
              <a:rPr sz="1425" b="0">
                <a:solidFill>
                  <a:srgbClr val="5B5148"/>
                </a:solidFill>
              </a:rPr>
              <a:t>Отгрузка, водитель, клиентское уведомление.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7EC07D14-3E16-451A-8FDA-2445D88E5B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486150" y="5143500"/>
            <a:ext cx="400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76BE4A77-E882-483B-90B2-893812A12BA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267450" y="5143500"/>
            <a:ext cx="400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2C8A41EA-13EE-46F8-8A42-E64E68580C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048750" y="5143500"/>
            <a:ext cx="400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3169CABB-3658-4530-82F0-23B478059C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830050" y="5143500"/>
            <a:ext cx="400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7FAEEC45-00C9-405A-93E7-5828B1CB0C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11350" y="5143500"/>
            <a:ext cx="4000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BF7B9AAA-F7BB-497C-9074-9E812D963D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14500" y="7067550"/>
            <a:ext cx="148590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6" name="">
            <a:extLst xmlns:a="http://schemas.openxmlformats.org/drawingml/2006/main">
              <a:ext uri="{FF2B5EF4-FFF2-40B4-BE49-F238E27FC236}">
                <a16:creationId xmlns:a16="http://schemas.microsoft.com/office/drawing/2014/main" id="{E4AC576F-71DF-40DF-AC02-4E80EB07711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14500" y="7067550"/>
            <a:ext cx="114300" cy="1123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7" name="">
            <a:extLst xmlns:a="http://schemas.openxmlformats.org/drawingml/2006/main">
              <a:ext uri="{FF2B5EF4-FFF2-40B4-BE49-F238E27FC236}">
                <a16:creationId xmlns:a16="http://schemas.microsoft.com/office/drawing/2014/main" id="{E5C370B2-7422-4810-A9E3-621FC5EAC6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33600" y="7372350"/>
            <a:ext cx="13982700" cy="495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2857"/>
          </a:bodyPr>
          <a:lstStyle xmlns:a="http://schemas.openxmlformats.org/drawingml/2006/main"/>
          <a:p xmlns:a="http://schemas.openxmlformats.org/drawingml/2006/main">
            <a:pPr algn="ctr">
              <a:defRPr sz="2100" b="0">
                <a:solidFill>
                  <a:srgbClr val="FFF8EC"/>
                </a:solidFill>
              </a:defRPr>
            </a:pPr>
            <a:r>
              <a:rPr sz="2100" b="0">
                <a:solidFill>
                  <a:srgbClr val="FFF8EC"/>
                </a:solidFill>
              </a:rPr>
              <a:t>Rais связывает эти события в одну цепочку: если лид без реакции, счет без оплаты, склад уходит в дефицит или доставка зависла - владелец получает не отчет постфактум, а сигнал к действию.</a:t>
            </a:r>
          </a:p>
        </p:txBody>
      </p:sp>
    </p:spTree>
    <p:extLst>
      <p:ext uri="{BB962C8B-B14F-4D97-AF65-F5344CB8AC3E}">
        <p14:creationId xmlns:p14="http://schemas.microsoft.com/office/powerpoint/2010/main" val="1439085402"/>
      </p:ext>
    </p:extLst>
  </p:cSld>
</p:sld>
</file>

<file path=ppt/slides/slide4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0280FDB1-814C-44B2-B479-01F882FAB2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55AC7CC1-CDD8-45AF-B37A-A808BC0923B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85CD847-725C-4081-B224-643E57AF43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7ACCF552-FDF4-4DAF-B66E-5D50ED6B92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A50B45C9-FA74-4EC3-B397-7FA90140AB5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DFC49272-FEC6-48B8-BFA4-2569D46FB9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59360CE6-0F37-4A66-9DC7-E902B2C420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A524CF6-C10F-4EB9-B673-9F6A16371D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78DF1B57-E6C8-4D00-B836-C7987ACD0E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CC06B2D-F3CB-42D8-AB8A-196158D7DC8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9BC49B1-7DCA-4464-ABB6-1DC3CB77E9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D6339C2-6D0A-43FF-A551-0D49CF463C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76FE219C-71F6-4F6F-A604-05CE1600023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55BC6672-E5F6-47F1-8633-A01062113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1B6A9AB-A37E-4201-BEA9-C35C8C0E7E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1CCA0D4C-F14F-4E2C-B0AD-C1650A1590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39A9A37-BA3B-4AC6-A077-E6C47F7F0F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98DF8D7D-BD75-409A-A2FD-DEEABA6E4A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CBE4A547-1E34-4678-BD4E-7BC97E286C2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5AA4884A-72A1-4E27-B920-1A9C11B5730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74D39C6B-B057-476A-BB89-71CD2B0969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3F89FB0A-895F-4AA7-A74C-D43BD5146C9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88667102-4267-4E2B-B817-77FB26F0AB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9F780733-2D3C-4CCE-895F-EB582D10B9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200FE16E-0783-40A6-869C-1819951802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F6CFA854-BD3D-4C10-8270-D996CE5710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E06C20DC-6910-4E7F-9323-D64F99D00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BUSINESS AUTOMATIONS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5F70A85-B7D1-4D3D-99F9-67089CDEB84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04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4D00E9BC-95D1-4ABF-AE8E-9BB2822EC3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EEC28C1-29D9-43CE-AC10-2939B0A5139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99060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Что автоматизируем для бизнеса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9D4B4051-A3C1-470E-A2CA-1C0F3203E9F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5252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Фокус первого релиза: контроль продаж, склада, оплат, ответственности и ежедневной картины для владельца.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28F5BFE0-1DB8-4E3B-8C72-1C0C7071465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4095750"/>
            <a:ext cx="19050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B5148"/>
                </a:solidFill>
              </a:defRPr>
            </a:pPr>
            <a:r>
              <a:rPr sz="1200" b="0">
                <a:solidFill>
                  <a:srgbClr val="5B5148"/>
                </a:solidFill>
              </a:rPr>
              <a:t>Процесс</a:t>
            </a:r>
          </a:p>
        </p:txBody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6FD82BF7-36EB-4060-B639-23BCCDCD35C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40957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B5148"/>
                </a:solidFill>
              </a:defRPr>
            </a:pPr>
            <a:r>
              <a:rPr sz="1200" b="0">
                <a:solidFill>
                  <a:srgbClr val="5B5148"/>
                </a:solidFill>
              </a:rPr>
              <a:t>Как сейчас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A7990D82-4B67-46A6-B6E0-51B2841E6B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095750"/>
            <a:ext cx="2476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B5148"/>
                </a:solidFill>
              </a:defRPr>
            </a:pPr>
            <a:r>
              <a:rPr sz="1200" b="0">
                <a:solidFill>
                  <a:srgbClr val="5B5148"/>
                </a:solidFill>
              </a:rPr>
              <a:t>Что делает Rais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5F1C84A5-DE11-42DD-A960-D51427EFDEA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4095750"/>
            <a:ext cx="2095500" cy="228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200" b="0">
                <a:solidFill>
                  <a:srgbClr val="5B5148"/>
                </a:solidFill>
              </a:defRPr>
            </a:pPr>
            <a:r>
              <a:rPr sz="1200" b="0">
                <a:solidFill>
                  <a:srgbClr val="5B5148"/>
                </a:solidFill>
              </a:rPr>
              <a:t>Ценность</a:t>
            </a:r>
          </a:p>
        </p:txBody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E86470D-9130-4EA5-9B06-9B34899578C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4514850"/>
            <a:ext cx="153924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A1A407FA-3918-4CA4-B2BD-E3D3A15912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4800600"/>
            <a:ext cx="2000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7130F"/>
                </a:solidFill>
              </a:defRPr>
            </a:pPr>
            <a:r>
              <a:rPr sz="1800" b="1">
                <a:solidFill>
                  <a:srgbClr val="17130F"/>
                </a:solidFill>
              </a:rPr>
              <a:t>Продажи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3E97D7EF-D0E5-46D6-A910-BAC11B0E63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4743450"/>
            <a:ext cx="342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B5148"/>
                </a:solidFill>
              </a:defRPr>
            </a:pPr>
            <a:r>
              <a:rPr sz="1650" b="0">
                <a:solidFill>
                  <a:srgbClr val="5B5148"/>
                </a:solidFill>
              </a:rPr>
              <a:t>Лиды и звонки проверяются вручную.</a:t>
            </a:r>
          </a:p>
        </p:txBody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D23ED80D-2DCB-427E-8793-DEB45F8396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4705350"/>
            <a:ext cx="4572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7130F"/>
                </a:solidFill>
              </a:defRPr>
            </a:pPr>
            <a:r>
              <a:rPr sz="1650" b="0">
                <a:solidFill>
                  <a:srgbClr val="17130F"/>
                </a:solidFill>
              </a:rPr>
              <a:t>SLA 15 мин, пинг менеджера, эскалация владельцу.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088614A9-23A0-401E-B38E-5F2B562DC76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4743450"/>
            <a:ext cx="3048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Меньше потерянных лидов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BFD65E66-B15E-4E07-B003-CAF65E03EFC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5619750"/>
            <a:ext cx="153924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6CAD5267-1FF3-4431-8A67-A38EB35C4C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5905500"/>
            <a:ext cx="2000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7130F"/>
                </a:solidFill>
              </a:defRPr>
            </a:pPr>
            <a:r>
              <a:rPr sz="1800" b="1">
                <a:solidFill>
                  <a:srgbClr val="17130F"/>
                </a:solidFill>
              </a:rPr>
              <a:t>Склад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7DDA90C0-3320-433E-90D5-FBF385F535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5848350"/>
            <a:ext cx="342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B5148"/>
                </a:solidFill>
              </a:defRPr>
            </a:pPr>
            <a:r>
              <a:rPr sz="1650" b="0">
                <a:solidFill>
                  <a:srgbClr val="5B5148"/>
                </a:solidFill>
              </a:rPr>
              <a:t>Остатки видны отдельно от сделок.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6997B27C-800D-4A9E-95C0-5922E69211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5810250"/>
            <a:ext cx="4572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7130F"/>
                </a:solidFill>
              </a:defRPr>
            </a:pPr>
            <a:r>
              <a:rPr sz="1650" b="0">
                <a:solidFill>
                  <a:srgbClr val="17130F"/>
                </a:solidFill>
              </a:rPr>
              <a:t>Read-only сверка остатков, резервов и счетов.</a:t>
            </a:r>
          </a:p>
        </p:txBody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13740325-854F-4AD3-8F21-3A4EBACC9F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5848350"/>
            <a:ext cx="3048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Меньше дефицита</a:t>
            </a:r>
          </a:p>
        </p:txBody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07C8D123-786A-4248-AE27-B1C3D643A2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6724650"/>
            <a:ext cx="153924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47" name="">
            <a:extLst xmlns:a="http://schemas.openxmlformats.org/drawingml/2006/main">
              <a:ext uri="{FF2B5EF4-FFF2-40B4-BE49-F238E27FC236}">
                <a16:creationId xmlns:a16="http://schemas.microsoft.com/office/drawing/2014/main" id="{3B04F616-1712-4464-895D-AFFCD6960BF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7010400"/>
            <a:ext cx="2000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7130F"/>
                </a:solidFill>
              </a:defRPr>
            </a:pPr>
            <a:r>
              <a:rPr sz="1800" b="1">
                <a:solidFill>
                  <a:srgbClr val="17130F"/>
                </a:solidFill>
              </a:rPr>
              <a:t>Оплаты</a:t>
            </a:r>
          </a:p>
        </p:txBody>
      </p:sp>
      <p:sp>
        <p:nvSpPr>
          <p:cNvPr id="48" name="">
            <a:extLst xmlns:a="http://schemas.openxmlformats.org/drawingml/2006/main">
              <a:ext uri="{FF2B5EF4-FFF2-40B4-BE49-F238E27FC236}">
                <a16:creationId xmlns:a16="http://schemas.microsoft.com/office/drawing/2014/main" id="{2BFC6620-C266-49F0-BEE9-883D312E971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6953250"/>
            <a:ext cx="342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B5148"/>
                </a:solidFill>
              </a:defRPr>
            </a:pPr>
            <a:r>
              <a:rPr sz="1650" b="0">
                <a:solidFill>
                  <a:srgbClr val="5B5148"/>
                </a:solidFill>
              </a:rPr>
              <a:t>Просрочки всплывают поздно.</a:t>
            </a:r>
          </a:p>
        </p:txBody>
      </p:sp>
      <p:sp>
        <p:nvSpPr>
          <p:cNvPr id="49" name="">
            <a:extLst xmlns:a="http://schemas.openxmlformats.org/drawingml/2006/main">
              <a:ext uri="{FF2B5EF4-FFF2-40B4-BE49-F238E27FC236}">
                <a16:creationId xmlns:a16="http://schemas.microsoft.com/office/drawing/2014/main" id="{160A9104-9880-4215-AD5F-1E5E0181DD4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6915150"/>
            <a:ext cx="4572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7130F"/>
                </a:solidFill>
              </a:defRPr>
            </a:pPr>
            <a:r>
              <a:rPr sz="1650" b="0">
                <a:solidFill>
                  <a:srgbClr val="17130F"/>
                </a:solidFill>
              </a:rPr>
              <a:t>Сигналы по неоплаченным счетам и зависшим сделкам.</a:t>
            </a:r>
          </a:p>
        </p:txBody>
      </p:sp>
      <p:sp>
        <p:nvSpPr>
          <p:cNvPr id="50" name="">
            <a:extLst xmlns:a="http://schemas.openxmlformats.org/drawingml/2006/main">
              <a:ext uri="{FF2B5EF4-FFF2-40B4-BE49-F238E27FC236}">
                <a16:creationId xmlns:a16="http://schemas.microsoft.com/office/drawing/2014/main" id="{051AF2E7-8D35-4790-95AF-EB224FF6EE1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6953250"/>
            <a:ext cx="3048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Быстрее cash-control</a:t>
            </a:r>
          </a:p>
        </p:txBody>
      </p:sp>
      <p:sp>
        <p:nvSpPr>
          <p:cNvPr id="51" name="">
            <a:extLst xmlns:a="http://schemas.openxmlformats.org/drawingml/2006/main">
              <a:ext uri="{FF2B5EF4-FFF2-40B4-BE49-F238E27FC236}">
                <a16:creationId xmlns:a16="http://schemas.microsoft.com/office/drawing/2014/main" id="{EA3F4FC5-BF49-4814-9670-CD7759DB87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47800" y="7829550"/>
            <a:ext cx="15392400" cy="933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D8CCBC"/>
            </a:solidFill>
            <a:prstDash val="solid"/>
          </a:ln>
        </p:spPr>
      </p:sp>
      <p:sp>
        <p:nvSpPr>
          <p:cNvPr id="52" name="">
            <a:extLst xmlns:a="http://schemas.openxmlformats.org/drawingml/2006/main">
              <a:ext uri="{FF2B5EF4-FFF2-40B4-BE49-F238E27FC236}">
                <a16:creationId xmlns:a16="http://schemas.microsoft.com/office/drawing/2014/main" id="{41A4FC9A-5AB7-444E-9EBD-13E21D97E0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" y="8115300"/>
            <a:ext cx="2000250" cy="304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00" b="1">
                <a:solidFill>
                  <a:srgbClr val="17130F"/>
                </a:solidFill>
              </a:defRPr>
            </a:pPr>
            <a:r>
              <a:rPr sz="1800" b="1">
                <a:solidFill>
                  <a:srgbClr val="17130F"/>
                </a:solidFill>
              </a:rPr>
              <a:t>Ответственность</a:t>
            </a:r>
          </a:p>
        </p:txBody>
      </p:sp>
      <p:sp>
        <p:nvSpPr>
          <p:cNvPr id="53" name="">
            <a:extLst xmlns:a="http://schemas.openxmlformats.org/drawingml/2006/main">
              <a:ext uri="{FF2B5EF4-FFF2-40B4-BE49-F238E27FC236}">
                <a16:creationId xmlns:a16="http://schemas.microsoft.com/office/drawing/2014/main" id="{2A8016B7-9C2F-49C0-9D87-A32D366BB5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286250" y="8058150"/>
            <a:ext cx="3429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5B5148"/>
                </a:solidFill>
              </a:defRPr>
            </a:pPr>
            <a:r>
              <a:rPr sz="1650" b="0">
                <a:solidFill>
                  <a:srgbClr val="5B5148"/>
                </a:solidFill>
              </a:rPr>
              <a:t>Не ясно, кто должен действовать.</a:t>
            </a:r>
          </a:p>
        </p:txBody>
      </p:sp>
      <p:sp>
        <p:nvSpPr>
          <p:cNvPr id="54" name="">
            <a:extLst xmlns:a="http://schemas.openxmlformats.org/drawingml/2006/main">
              <a:ext uri="{FF2B5EF4-FFF2-40B4-BE49-F238E27FC236}">
                <a16:creationId xmlns:a16="http://schemas.microsoft.com/office/drawing/2014/main" id="{D6841B13-0161-49F6-9F50-D778F79286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172450" y="8020050"/>
            <a:ext cx="4572000" cy="514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650" b="0">
                <a:solidFill>
                  <a:srgbClr val="17130F"/>
                </a:solidFill>
              </a:defRPr>
            </a:pPr>
            <a:r>
              <a:rPr sz="1650" b="0">
                <a:solidFill>
                  <a:srgbClr val="17130F"/>
                </a:solidFill>
              </a:rPr>
              <a:t>Каждый алерт содержит владельца задачи и следующий шаг.</a:t>
            </a:r>
          </a:p>
        </p:txBody>
      </p:sp>
      <p:sp>
        <p:nvSpPr>
          <p:cNvPr id="55" name="">
            <a:extLst xmlns:a="http://schemas.openxmlformats.org/drawingml/2006/main">
              <a:ext uri="{FF2B5EF4-FFF2-40B4-BE49-F238E27FC236}">
                <a16:creationId xmlns:a16="http://schemas.microsoft.com/office/drawing/2014/main" id="{06BFAF14-9CB9-4444-B4A0-938C9BA798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35000" y="8058150"/>
            <a:ext cx="3048000" cy="438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Меньше ручного надзора</a:t>
            </a:r>
          </a:p>
        </p:txBody>
      </p:sp>
    </p:spTree>
    <p:extLst>
      <p:ext uri="{BB962C8B-B14F-4D97-AF65-F5344CB8AC3E}">
        <p14:creationId xmlns:p14="http://schemas.microsoft.com/office/powerpoint/2010/main" val="895562214"/>
      </p:ext>
    </p:extLst>
  </p:cSld>
</p:sld>
</file>

<file path=ppt/slides/slide5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B2A5A8C2-A496-42C6-AEB2-1E01ACCE9E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4D41E00-8184-4675-93CA-E6C6D10D7A8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AA7B90D-8F92-433A-AE05-71389725CD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378C877B-59FD-4C93-9E34-9D31D18044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7541B96E-783A-4948-B565-ECF3CD19A3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F1F4384-12FE-454F-9614-7607C5F4B3E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86D8A103-9726-4A99-8BF3-3A3F1C9897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D59C36FD-0C21-49F6-9D3F-3AF338A47AC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2CBD275-840C-4B87-BB08-02E5A929CC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C3189849-597E-474F-8D5E-F9E5D7C4FEC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7CB27BC3-F4C4-48E2-906C-5223897C4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2C6B6C3-4213-4EE5-994F-9925FE649B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1F6D5A9E-25FA-4616-9290-EA6E36ADA7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0C22FE8-3E48-4640-B517-BA734BDB5D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BBCB8AFC-188F-417A-8AAB-CD6AA54A18F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0BFEBE7E-C513-4AC0-B14A-4FB80895A0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7B22CDB0-0BB9-487A-A27E-D2124E4722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C09DE169-2D43-4489-9B92-142EC18B052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1D03AA3B-D2D1-4458-A5AA-8C6E4469A9D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45270F47-33E2-4ECD-B657-3690086A009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617FF049-0017-463E-9033-4485459D62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39EAF7D-9C88-47E9-A77D-069BEC9E6F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C745FEF5-01D5-4028-B21B-973898CF08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88938F1-359D-4708-B4F9-571C441B8AE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380F4A3E-2C3A-437D-8DD9-029688496FC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B78DE66B-DE5E-4BF9-B10B-54077FB862E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5C230EA-A5EE-4B41-8551-E10087164E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CUSTOMER EXPERIENCE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A8A6EAE7-D422-48EB-9C95-0A29CED711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05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ED6AE136-A678-4DC1-B1FF-B2B403EDC8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B1495214-3E68-4406-8303-DE2E05735A0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106680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Как это выглядит для конечного клиента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E2E35DB0-9E70-4A51-B824-7FDA22A87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6205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Клиент не видит AI-архитектуру. Он видит быстрый ответ, понятный статус заказа и нормальную коммуникацию по доставке.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DA268696-8DAF-4F6D-9767-2A7F9745E3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457700"/>
            <a:ext cx="3714750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FE122419-E9DE-4C4D-A105-B1E9D52844C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6863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1 / Быстрый ответ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CAD78E1-6ADB-4DB4-B451-973A5C17EB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5143500"/>
            <a:ext cx="31813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Заявка не висит. Менеджер получает пинг, владелец видит нарушение SLA.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A0E1E15-B71E-4B81-AD35-1156192A63C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4457700"/>
            <a:ext cx="3714750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9DF7D45F-F06D-45D7-A778-AF32019D3F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6863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2 / Понятный заказ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99FD994B-4727-4BAF-9591-B3D9FCAC64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5143500"/>
            <a:ext cx="31813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Счет, оплата, резерв на складе и статус сделки связаны в одну картину.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0B385C46-8358-4EA6-9EBB-B585B604200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5900" y="4457700"/>
            <a:ext cx="3714750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154EEB57-C8AA-45F9-9DC0-C6AE1E2CB35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46863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3 / Прозрачный статус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B7BAD4F9-E5D0-4141-B334-DF67C8B2798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5143500"/>
            <a:ext cx="31813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4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Если производство или закупка задерживаются, команда узнает раньше клиента.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473121E3-8A42-4A93-A813-DB8622C6B4B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06400" y="4457700"/>
            <a:ext cx="3714750" cy="17526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F484EAFD-AECF-4755-9CBB-168EBC8E876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73100" y="4686300"/>
            <a:ext cx="318135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4 / Доставка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26D4551D-0AC9-4FD0-856D-C9647538C9D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73100" y="5143500"/>
            <a:ext cx="318135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4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Клиент получает корректное уведомление: отгрузка, водитель, контакт, ожидаемый этап.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573636A-F3BA-44CE-9497-4DE09689B71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962150" y="7315200"/>
            <a:ext cx="14363700" cy="8953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34B7D9CA-8C1A-428B-A9FA-D0DD799C92A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05050" y="7581900"/>
            <a:ext cx="136779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80585"/>
          </a:bodyPr>
          <a:lstStyle xmlns:a="http://schemas.openxmlformats.org/drawingml/2006/main"/>
          <a:p xmlns:a="http://schemas.openxmlformats.org/drawingml/2006/main">
            <a:pPr algn="ctr">
              <a:defRPr sz="2325" b="0">
                <a:solidFill>
                  <a:srgbClr val="FFF8EC"/>
                </a:solidFill>
              </a:defRPr>
            </a:pPr>
            <a:r>
              <a:rPr sz="2325" b="0">
                <a:solidFill>
                  <a:srgbClr val="FFF8EC"/>
                </a:solidFill>
              </a:rPr>
              <a:t>Итог для клиента: меньше ожидания, меньше уточняющих звонков, меньше ситуации «мы сейчас проверим и вернемся».</a:t>
            </a:r>
          </a:p>
        </p:txBody>
      </p:sp>
    </p:spTree>
    <p:extLst>
      <p:ext uri="{BB962C8B-B14F-4D97-AF65-F5344CB8AC3E}">
        <p14:creationId xmlns:p14="http://schemas.microsoft.com/office/powerpoint/2010/main" val="1943366693"/>
      </p:ext>
    </p:extLst>
  </p:cSld>
</p:sld>
</file>

<file path=ppt/slides/slide6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CDF3878C-6E34-491A-8518-473E9C31277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8BD9126F-66C3-406A-911B-9B6E5FC98AB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EA18B18C-CB04-43CA-A03B-59E3726C76A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A423C7E7-C9D8-4FDE-B17F-D458D268F6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253FF5EF-CB5B-4B9D-9567-12E12766257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6213EE78-CD94-42E4-ACFB-AAD799E600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D3FB6701-108F-4EFE-96DE-21F3D58A04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2CD86C92-97FE-40D0-B14F-1EC8797C1F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BE5B78EC-6F7F-4D89-B38E-682CB4A9BC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E9AA594C-A039-4686-9CC5-F22632306E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85F14733-5513-48BA-86DE-FBB38B2AE64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3E93320D-E556-4131-A5C5-54B286D3012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5D0247F9-71DE-4D6B-B584-C7421351F56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9A76CB0F-5754-4D81-BC7E-14AD26AA8C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F0CE65CA-4288-4ED4-9C07-326CAECBB9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A7825ACC-7707-4F0C-9D17-6C3A0DCD42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2C0F6111-C006-4D32-970B-6ECEE081996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5C412630-DB5A-480C-9353-B9706B91F5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CAE6EE6-F5F3-4D82-92C9-1F208FD4BE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BC4E4215-3AC0-43DD-8D43-AE3AEEF75D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F16D3CAD-7927-489F-9868-7DEAE7816BD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CB1BA136-4815-49A4-898E-FA9275F0BDA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E179BCB-3E32-4F59-869A-62852FC468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C6B825B8-9366-418F-9833-E073178100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5886C535-7B66-49FC-9268-BC76D69EEAE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3924FEF8-7A3B-4F0D-8F90-A85E1839AA9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6486FB6E-035B-4AA7-BC4F-1CD46E4BD9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CRM CONTROL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F7AE340-C97F-469B-B59B-BD2453E965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06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C7E6DA6F-B62D-4636-9229-5B56085F84C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2FB7DBC0-84D3-4058-94E6-94BEC60B38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9715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CRM и продажи: контроль реакции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346A30D0-0B86-4402-83DC-B5033267AE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3347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Bitrix24 остается системой учета. Rais становится слоем контроля: кто отвечает, когда ответил, где просрочка.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0DDF07F0-27DF-485A-A737-FF734A1ECA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362450"/>
            <a:ext cx="476250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D9E1DCB2-4B43-40E9-8BC6-08C14F57FFE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591050"/>
            <a:ext cx="4229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Lead SLA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30158F36-811F-4F8F-B085-E3BF20A178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5048250"/>
            <a:ext cx="42291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Если новый лид без реакции дольше 15 минут - пинг менеджеру, затем эскалация владельцу.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91EB340-8F8A-4998-9500-630E739D43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762750" y="4362450"/>
            <a:ext cx="476250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EEB3E23C-2E1A-4771-87F8-F2D4812AEE8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4591050"/>
            <a:ext cx="4229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Call metadata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498EBF81-E113-403B-8E77-91CA8A5C3C7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029450" y="5048250"/>
            <a:ext cx="42291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На первом этапе считаем факт и количество звонков без расшифровки разговоров.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91F11B2E-E690-4501-9756-996DC8EFB98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420600" y="4362450"/>
            <a:ext cx="4762500" cy="1695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20D89896-A74D-4593-8BDE-4F21D7F763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7300" y="4591050"/>
            <a:ext cx="4229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Task hygiene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0213852-B06C-4EB2-9AB1-ABD99050E7F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687300" y="5048250"/>
            <a:ext cx="4229100" cy="8382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Просроченные задачи, сделки без движения и потерянные статусы попадают в ежедневный отчет.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55727F05-7AB2-4232-AE59-9DA741A7F0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114550" y="7124700"/>
            <a:ext cx="14058900" cy="9144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838247F4-B9B7-41C6-9D95-8417A36425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76500" y="7429500"/>
            <a:ext cx="133350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94737"/>
          </a:bodyPr>
          <a:lstStyle xmlns:a="http://schemas.openxmlformats.org/drawingml/2006/main"/>
          <a:p xmlns:a="http://schemas.openxmlformats.org/drawingml/2006/main">
            <a:pPr algn="ctr">
              <a:defRPr sz="2850" b="1">
                <a:solidFill>
                  <a:srgbClr val="FFF8EC"/>
                </a:solidFill>
              </a:defRPr>
            </a:pPr>
            <a:r>
              <a:rPr sz="2850" b="1">
                <a:solidFill>
                  <a:srgbClr val="FFF8EC"/>
                </a:solidFill>
              </a:rPr>
              <a:t>Лид → задача → звонок → сделка → счет → следующий шаг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62D735CB-B03F-4A60-8614-27D33C272D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343150" y="8553450"/>
            <a:ext cx="136017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2100" b="0">
                <a:solidFill>
                  <a:srgbClr val="5B5148"/>
                </a:solidFill>
              </a:defRPr>
            </a:pPr>
            <a:r>
              <a:rPr sz="2100" b="0">
                <a:solidFill>
                  <a:srgbClr val="5B5148"/>
                </a:solidFill>
              </a:rPr>
              <a:t>Ценность: владелец управляет не «по ощущениям», а по фактам реакции и движения сделки.</a:t>
            </a:r>
          </a:p>
        </p:txBody>
      </p:sp>
    </p:spTree>
    <p:extLst>
      <p:ext uri="{BB962C8B-B14F-4D97-AF65-F5344CB8AC3E}">
        <p14:creationId xmlns:p14="http://schemas.microsoft.com/office/powerpoint/2010/main" val="3658381"/>
      </p:ext>
    </p:extLst>
  </p:cSld>
</p:sld>
</file>

<file path=ppt/slides/slide7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5307BC7E-86FF-4BD0-A525-D35BF35AB5B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E663891E-73DD-4044-A809-90AF81760AD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0B01D035-90BF-4F04-A103-A3AA46E0B78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277440DC-5FC9-42DA-892A-A6D19DB43A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B904BD12-E8FE-4239-B24D-B731C1735E3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CACF5735-BD03-49B2-AA79-9DD7A8AB884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90DE0C36-A510-455F-9547-65AAC161F29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93C5D6AC-3061-435A-B567-B1FF97A0DD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49AEDF33-A182-4FAA-B739-E5038195D2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E69BE81-41A5-46E7-9D3D-8C81D4F9C5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43B0180D-5A0C-4DDE-B3AF-E9C2817C915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5CCB2F50-815A-4CC8-BB43-D7CE1601D2A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E2C127FB-707E-4529-8B7E-8680CD8AB9B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691D9C20-B091-4379-B7D6-FEBE6318033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E5B35E40-B52F-42F2-A586-BE0C65EEA8B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8B6F5229-500E-4C99-96AD-57DD79193FD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DAE07C5-08B3-4E3F-A97B-35B08976F7F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B0F008F0-09FF-47FB-B962-A4731C24F9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0A83983-C7E8-4E71-A119-06310907977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694F8F3-0054-424C-9232-DF0AFDCD588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DB4E24D4-7BE7-4363-B053-BB4BC4FF10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0C3D7D2A-71F1-49FC-8E6C-1418A29313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A3F7A69B-BEA0-4EAE-A57D-186248AA50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FEC43C4B-F380-4856-BB2B-037ECCCEBDA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E15A559F-9FB4-45F5-A520-56DF3DB95D0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1913E064-E47A-4679-823D-0CF7DABE674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F0FC7478-3E01-42DF-993B-052951A7E1F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WAREHOUSE FINANCE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B34A17D3-E1ED-479B-9E5A-9381AE7FE71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07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5F8BD2E9-0D05-41FB-A093-8AE3F509D06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36EBB147-6C93-45AD-B201-1191416047B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981075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Склад, оплаты, маржа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50B3ADC2-ED49-46E3-912E-895798DF374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4300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МойСклад подключается безопасно: read-only. Система не списывает товары, а сигналит о рисках и несостыковках.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80078D1B-3516-4259-B963-746FFBC988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343400"/>
            <a:ext cx="3619500" cy="1866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4E987E27-2C90-4E97-986C-2F7C0DE457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572000"/>
            <a:ext cx="308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Остатки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E5EEC37C-550A-43E5-90C7-88D0BE2A16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5029200"/>
            <a:ext cx="30861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Дефицит, критический запас, товар зарезервирован, но сделка не движется.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7AF5117D-7BFF-458E-8A9E-2479893F2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4343400"/>
            <a:ext cx="3619500" cy="1866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FFAFFF41-2AE2-4E9D-885A-C790EB4F85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4572000"/>
            <a:ext cx="308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Счета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D517049-6FF3-4342-A2C3-78C515674F8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372100" y="5029200"/>
            <a:ext cx="30861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Счет выставлен, оплата не пришла, менеджер не сделал следующий шаг.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ABCC6B4A-44A8-47FD-9E3D-580F7D95401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105900" y="4343400"/>
            <a:ext cx="3619500" cy="1866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E101EE25-6ED0-4B6A-8699-FDECE8907DF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4572000"/>
            <a:ext cx="308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Маржа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D2EC45DA-9A04-4BA9-AA05-05C3536FC5C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372600" y="5029200"/>
            <a:ext cx="30861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Расходы Китая, логистика и допзатраты подсвечивают сделки с риском маржи.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2753BA43-8E8A-44B5-B55B-9AACE0509DA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06400" y="4343400"/>
            <a:ext cx="3619500" cy="1866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EB419611-4AA1-4EE4-BF60-E4509EE19B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73100" y="4572000"/>
            <a:ext cx="308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Аудит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6568F4E7-31CA-43B3-BC1C-C2223DD1446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373100" y="5029200"/>
            <a:ext cx="3086100" cy="10096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Все сигналы сохраняются: источник, правило, время, ответственный.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B9959B17-BA0A-4DD5-B258-250EC34D12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9800" y="7410450"/>
            <a:ext cx="13868400" cy="8763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5" name="">
            <a:extLst xmlns:a="http://schemas.openxmlformats.org/drawingml/2006/main">
              <a:ext uri="{FF2B5EF4-FFF2-40B4-BE49-F238E27FC236}">
                <a16:creationId xmlns:a16="http://schemas.microsoft.com/office/drawing/2014/main" id="{BD0EA790-CED0-40A1-9F08-AD6D616F740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09800" y="7410450"/>
            <a:ext cx="13868400" cy="952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18161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6" name="">
            <a:extLst xmlns:a="http://schemas.openxmlformats.org/drawingml/2006/main">
              <a:ext uri="{FF2B5EF4-FFF2-40B4-BE49-F238E27FC236}">
                <a16:creationId xmlns:a16="http://schemas.microsoft.com/office/drawing/2014/main" id="{CB2D59F6-1BC2-4101-8A9F-C8D175463B7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571750" y="7677150"/>
            <a:ext cx="131445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79795"/>
          </a:bodyPr>
          <a:lstStyle xmlns:a="http://schemas.openxmlformats.org/drawingml/2006/main"/>
          <a:p xmlns:a="http://schemas.openxmlformats.org/drawingml/2006/main">
            <a:pPr algn="ctr">
              <a:defRPr sz="2175" b="0">
                <a:solidFill>
                  <a:srgbClr val="FFF8EC"/>
                </a:solidFill>
              </a:defRPr>
            </a:pPr>
            <a:r>
              <a:rPr sz="2175" b="0">
                <a:solidFill>
                  <a:srgbClr val="FFF8EC"/>
                </a:solidFill>
              </a:rPr>
              <a:t>Экономия: меньше ручной сверки между отделами, меньше поздних оплат, меньше продаж товара, которого уже не хватает.</a:t>
            </a:r>
          </a:p>
        </p:txBody>
      </p:sp>
    </p:spTree>
    <p:extLst>
      <p:ext uri="{BB962C8B-B14F-4D97-AF65-F5344CB8AC3E}">
        <p14:creationId xmlns:p14="http://schemas.microsoft.com/office/powerpoint/2010/main" val="1157462381"/>
      </p:ext>
    </p:extLst>
  </p:cSld>
</p:sld>
</file>

<file path=ppt/slides/slide8.xml><?xml version="1.0" encoding="utf-8"?>
<p:sld xmlns:p="http://schemas.openxmlformats.org/presentationml/2006/main">
  <p:cSld>
    <p:bg>
      <p:bgPr>
        <a:solidFill xmlns:a="http://schemas.openxmlformats.org/drawingml/2006/main">
          <a:srgbClr val="F3EEE3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D6B11543-CED5-4355-ACF7-F710BA56F80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DA0F0AC9-B0FE-49B7-8792-0A5EEB8824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90E6A321-E28E-4F65-B18C-4A12CE0B14A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1FD1875E-8A51-4557-A0C1-7AACE80ED8D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D5BD94CE-138C-40D1-AB67-8780B27CBF6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ABB9AA55-7275-476E-B969-AD1FEAD7DFB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390D1330-FEFA-48BB-90E4-FEEB241AFA9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07D4508A-0F4A-4CE3-8518-3AF639F4828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DEEA3CBB-3C43-4E72-AA62-643012186A8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2E0A0E4E-2875-4B06-9F1B-A5B92106C9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EABBE487-0535-4B82-B8C3-E5279C2C08E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F6A005BD-B25C-4D07-BB7A-83CD87F6D28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6B56DB51-CA76-44B0-98EC-FDA9DC5E816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E7127A53-B431-40D0-A1C0-D77D2F98DA9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7B9FD38F-A6E3-467B-AC5A-BFF7C9BD7B4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5C7E802B-D576-4BE6-A01D-5806957E8E9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B1B27527-B6E9-4027-86B9-B756393CE2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4637482C-3617-40DF-B8B5-D4330302EAD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E6789E64-0D13-4285-A125-B7B045287D2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69809975-2500-4099-BB89-D2BB44675E9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02C2C6D4-D028-4439-A063-15DCCACDDD1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50393C61-D9AB-4910-B522-00604CCAC6B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140A4161-FD2E-48BE-A4E7-E8054E49AA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0EFC3C3F-E060-4933-BD80-437B483F10E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E5DAC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76F42F0E-35FA-41E7-82A3-9157D62AC1E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DBEAC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5AE8F81D-175E-4E48-8091-CEB54E83972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17130F"/>
                </a:solidFill>
              </a:defRPr>
            </a:pPr>
            <a:r>
              <a:rPr sz="1350" b="1">
                <a:solidFill>
                  <a:srgbClr val="17130F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5B5338AB-53AD-4C11-B692-05F9E345F96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PRODUCTION LOGISTICS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F390E056-EFAF-4F7A-B6DA-95491B66483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5B5148"/>
                </a:solidFill>
              </a:defRPr>
            </a:pPr>
            <a:r>
              <a:rPr sz="1350" b="0">
                <a:solidFill>
                  <a:srgbClr val="5B5148"/>
                </a:solidFill>
              </a:rPr>
              <a:t>08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77C90239-9D6D-436D-BA4C-1B6A805BAEF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817365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8D6BC8B9-8014-466E-9EDD-24DF00288F1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99060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17130F"/>
                </a:solidFill>
              </a:defRPr>
            </a:pPr>
            <a:r>
              <a:rPr sz="4350" b="1">
                <a:solidFill>
                  <a:srgbClr val="17130F"/>
                </a:solidFill>
              </a:rPr>
              <a:t>Производство и логистика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D22D9AF6-CD78-4586-9830-EBE47F4D480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52525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5B5148"/>
                </a:solidFill>
              </a:defRPr>
            </a:pPr>
            <a:r>
              <a:rPr sz="2175" b="0">
                <a:solidFill>
                  <a:srgbClr val="5B5148"/>
                </a:solidFill>
              </a:rPr>
              <a:t>Продвинутые навыки добавляют не «AI ради AI», а раннее обнаружение узких мест.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4ACCD582-80B5-4D7E-979F-23C0A7C677C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171950"/>
            <a:ext cx="7429500" cy="1581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72C9EDCB-7CE4-4386-B924-AE3119CB750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400550"/>
            <a:ext cx="689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Production_Auditor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06425B9B-CE16-407D-BF1B-FF67D6E41C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857750"/>
            <a:ext cx="68961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Сверяет этапы Распил / Кромление / Присадка с ожидаемым движением заказа. Показывает, где застряло.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D23A0BD9-63CA-4D4B-AEC5-7BF121FE427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4171950"/>
            <a:ext cx="7429500" cy="1581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BA272BEB-C08A-471C-8A42-A44270D9DF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0300" y="4400550"/>
            <a:ext cx="689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Stock_Forecaster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DF869824-6108-4868-91C9-55340E076BA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0300" y="4857750"/>
            <a:ext cx="68961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Смотрит темп продаж и предупреждает о дефиците расходников, клея, запчастей и ходовых позиций.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1CB3982D-17B2-484C-BF33-F804F8339F4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6153150"/>
            <a:ext cx="7429500" cy="1581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3091FC98-954A-43F0-9AE4-4B62BE9296D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6381750"/>
            <a:ext cx="689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Margin_Controller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6A7CC4C7-BC28-4D87-BF33-9A5F4399E43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6838950"/>
            <a:ext cx="68961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Подсвечивает сделки, где логистика, Китай или допрасходы съедают прибыль ниже порога.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E302DDF9-571D-4C32-8BA8-B9284AD3659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6153150"/>
            <a:ext cx="7429500" cy="15811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10478">
            <a:solidFill>
              <a:srgbClr val="D8CCBC"/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02FD1B8C-E482-4E43-8A5B-F7DAA86BFC0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0300" y="6381750"/>
            <a:ext cx="6896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17130F"/>
                </a:solidFill>
              </a:defRPr>
            </a:pPr>
            <a:r>
              <a:rPr sz="1725" b="1">
                <a:solidFill>
                  <a:srgbClr val="17130F"/>
                </a:solidFill>
              </a:rPr>
              <a:t>Logistics_Tracker</a:t>
            </a:r>
          </a:p>
        </p:txBody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57A10A42-750E-4A18-A1D2-1A3AEB08C2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020300" y="6838950"/>
            <a:ext cx="6896100" cy="723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17130F"/>
                </a:solidFill>
              </a:defRPr>
            </a:pPr>
            <a:r>
              <a:rPr sz="1875" b="0">
                <a:solidFill>
                  <a:srgbClr val="17130F"/>
                </a:solidFill>
              </a:rPr>
              <a:t>Собирает данные отгрузки и готовит клиентское уведомление с водителем, контактами и этапом доставки.</a:t>
            </a:r>
          </a:p>
        </p:txBody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2286A3DE-463A-4235-B750-1AA93100188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286000" y="8572500"/>
            <a:ext cx="13716000" cy="3429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2250" b="1">
                <a:solidFill>
                  <a:srgbClr val="17130F"/>
                </a:solidFill>
              </a:defRPr>
            </a:pPr>
            <a:r>
              <a:rPr sz="2250" b="1">
                <a:solidFill>
                  <a:srgbClr val="17130F"/>
                </a:solidFill>
              </a:rPr>
              <a:t>Ценность: задержка становится видимой до того, как клиент сам начнет спрашивать статус.</a:t>
            </a:r>
          </a:p>
        </p:txBody>
      </p:sp>
    </p:spTree>
    <p:extLst>
      <p:ext uri="{BB962C8B-B14F-4D97-AF65-F5344CB8AC3E}">
        <p14:creationId xmlns:p14="http://schemas.microsoft.com/office/powerpoint/2010/main" val="1854140755"/>
      </p:ext>
    </p:extLst>
  </p:cSld>
</p:sld>
</file>

<file path=ppt/slides/slide9.xml><?xml version="1.0" encoding="utf-8"?>
<p:sld xmlns:p="http://schemas.openxmlformats.org/presentationml/2006/main">
  <p:cSld>
    <p:bg>
      <p:bgPr>
        <a:solidFill xmlns:a="http://schemas.openxmlformats.org/drawingml/2006/main">
          <a:srgbClr val="181612"/>
        </a:solidFill>
      </p:bgPr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1" name="">
            <a:extLst xmlns:a="http://schemas.openxmlformats.org/drawingml/2006/main">
              <a:ext uri="{FF2B5EF4-FFF2-40B4-BE49-F238E27FC236}">
                <a16:creationId xmlns:a16="http://schemas.microsoft.com/office/drawing/2014/main" id="{8E437C8C-C28C-4394-93E4-A28DA7A0B34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">
            <a:extLst xmlns:a="http://schemas.openxmlformats.org/drawingml/2006/main">
              <a:ext uri="{FF2B5EF4-FFF2-40B4-BE49-F238E27FC236}">
                <a16:creationId xmlns:a16="http://schemas.microsoft.com/office/drawing/2014/main" id="{F045B6B0-8FDE-44CA-A5F4-E645E8FFECD0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">
            <a:extLst xmlns:a="http://schemas.openxmlformats.org/drawingml/2006/main">
              <a:ext uri="{FF2B5EF4-FFF2-40B4-BE49-F238E27FC236}">
                <a16:creationId xmlns:a16="http://schemas.microsoft.com/office/drawing/2014/main" id="{F3FCA317-84BB-4ECB-878B-61CBA89126D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438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" name="">
            <a:extLst xmlns:a="http://schemas.openxmlformats.org/drawingml/2006/main">
              <a:ext uri="{FF2B5EF4-FFF2-40B4-BE49-F238E27FC236}">
                <a16:creationId xmlns:a16="http://schemas.microsoft.com/office/drawing/2014/main" id="{6BB4EA0D-2335-4E5F-9092-1A6E6D690B43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3657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5" name="">
            <a:extLst xmlns:a="http://schemas.openxmlformats.org/drawingml/2006/main">
              <a:ext uri="{FF2B5EF4-FFF2-40B4-BE49-F238E27FC236}">
                <a16:creationId xmlns:a16="http://schemas.microsoft.com/office/drawing/2014/main" id="{E87EF9A6-E27E-4376-9229-79A7897B0E9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4876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6" name="">
            <a:extLst xmlns:a="http://schemas.openxmlformats.org/drawingml/2006/main">
              <a:ext uri="{FF2B5EF4-FFF2-40B4-BE49-F238E27FC236}">
                <a16:creationId xmlns:a16="http://schemas.microsoft.com/office/drawing/2014/main" id="{85FE1D6C-93C5-4FE5-9E39-C8AB88EFD1A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096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 xmlns:a="http://schemas.openxmlformats.org/drawingml/2006/main">
              <a:ext uri="{FF2B5EF4-FFF2-40B4-BE49-F238E27FC236}">
                <a16:creationId xmlns:a16="http://schemas.microsoft.com/office/drawing/2014/main" id="{18F58804-60A9-4F4E-BB65-136F1399A7A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315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8" name="">
            <a:extLst xmlns:a="http://schemas.openxmlformats.org/drawingml/2006/main">
              <a:ext uri="{FF2B5EF4-FFF2-40B4-BE49-F238E27FC236}">
                <a16:creationId xmlns:a16="http://schemas.microsoft.com/office/drawing/2014/main" id="{FB7CA17D-C0C5-4542-BCFC-F4C0D83E9AB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8534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 xmlns:a="http://schemas.openxmlformats.org/drawingml/2006/main">
              <a:ext uri="{FF2B5EF4-FFF2-40B4-BE49-F238E27FC236}">
                <a16:creationId xmlns:a16="http://schemas.microsoft.com/office/drawing/2014/main" id="{0BBFB3B9-4DA0-415B-80BE-0BC478503E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9753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0" name="">
            <a:extLst xmlns:a="http://schemas.openxmlformats.org/drawingml/2006/main">
              <a:ext uri="{FF2B5EF4-FFF2-40B4-BE49-F238E27FC236}">
                <a16:creationId xmlns:a16="http://schemas.microsoft.com/office/drawing/2014/main" id="{4CC7CCE2-258E-4091-9E8E-A348F86E347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972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 xmlns:a="http://schemas.openxmlformats.org/drawingml/2006/main">
              <a:ext uri="{FF2B5EF4-FFF2-40B4-BE49-F238E27FC236}">
                <a16:creationId xmlns:a16="http://schemas.microsoft.com/office/drawing/2014/main" id="{9324E435-F04E-46BA-B7A6-DF67C13DC4E8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2192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 xmlns:a="http://schemas.openxmlformats.org/drawingml/2006/main">
              <a:ext uri="{FF2B5EF4-FFF2-40B4-BE49-F238E27FC236}">
                <a16:creationId xmlns:a16="http://schemas.microsoft.com/office/drawing/2014/main" id="{9150840A-AEEE-4696-A448-CF3159A8171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112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 xmlns:a="http://schemas.openxmlformats.org/drawingml/2006/main">
              <a:ext uri="{FF2B5EF4-FFF2-40B4-BE49-F238E27FC236}">
                <a16:creationId xmlns:a16="http://schemas.microsoft.com/office/drawing/2014/main" id="{3CE890A6-20FB-4160-9039-F6541C44815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46304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 xmlns:a="http://schemas.openxmlformats.org/drawingml/2006/main">
              <a:ext uri="{FF2B5EF4-FFF2-40B4-BE49-F238E27FC236}">
                <a16:creationId xmlns:a16="http://schemas.microsoft.com/office/drawing/2014/main" id="{09C9D348-B05D-457F-B0F4-1E5B46BB73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8496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 xmlns:a="http://schemas.openxmlformats.org/drawingml/2006/main">
              <a:ext uri="{FF2B5EF4-FFF2-40B4-BE49-F238E27FC236}">
                <a16:creationId xmlns:a16="http://schemas.microsoft.com/office/drawing/2014/main" id="{CE4DEFA9-8E0F-4DAF-BE7A-A4570A723D3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70688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 xmlns:a="http://schemas.openxmlformats.org/drawingml/2006/main">
              <a:ext uri="{FF2B5EF4-FFF2-40B4-BE49-F238E27FC236}">
                <a16:creationId xmlns:a16="http://schemas.microsoft.com/office/drawing/2014/main" id="{D9F80E6B-4E15-4E9C-8317-386E57F9365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8288000" y="0"/>
            <a:ext cx="9525" cy="10287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 xmlns:a="http://schemas.openxmlformats.org/drawingml/2006/main">
              <a:ext uri="{FF2B5EF4-FFF2-40B4-BE49-F238E27FC236}">
                <a16:creationId xmlns:a16="http://schemas.microsoft.com/office/drawing/2014/main" id="{4F166A90-2026-4E74-8CF8-1BFA6F914F51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 xmlns:a="http://schemas.openxmlformats.org/drawingml/2006/main">
              <a:ext uri="{FF2B5EF4-FFF2-40B4-BE49-F238E27FC236}">
                <a16:creationId xmlns:a16="http://schemas.microsoft.com/office/drawing/2014/main" id="{6709D0F4-744C-47EF-BAFC-D9CC45A1FD1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1219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 xmlns:a="http://schemas.openxmlformats.org/drawingml/2006/main">
              <a:ext uri="{FF2B5EF4-FFF2-40B4-BE49-F238E27FC236}">
                <a16:creationId xmlns:a16="http://schemas.microsoft.com/office/drawing/2014/main" id="{775D393C-95DA-40F5-8C76-C677B821FBFD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2438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 xmlns:a="http://schemas.openxmlformats.org/drawingml/2006/main">
              <a:ext uri="{FF2B5EF4-FFF2-40B4-BE49-F238E27FC236}">
                <a16:creationId xmlns:a16="http://schemas.microsoft.com/office/drawing/2014/main" id="{3400B169-D8E8-48F4-9E7A-4AD5C6519D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3657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 xmlns:a="http://schemas.openxmlformats.org/drawingml/2006/main">
              <a:ext uri="{FF2B5EF4-FFF2-40B4-BE49-F238E27FC236}">
                <a16:creationId xmlns:a16="http://schemas.microsoft.com/office/drawing/2014/main" id="{92FEB296-F9B9-406D-9C2D-8A32ABDB869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48768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 xmlns:a="http://schemas.openxmlformats.org/drawingml/2006/main">
              <a:ext uri="{FF2B5EF4-FFF2-40B4-BE49-F238E27FC236}">
                <a16:creationId xmlns:a16="http://schemas.microsoft.com/office/drawing/2014/main" id="{A146721A-E9F2-445B-8360-719342FD593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60960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 xmlns:a="http://schemas.openxmlformats.org/drawingml/2006/main">
              <a:ext uri="{FF2B5EF4-FFF2-40B4-BE49-F238E27FC236}">
                <a16:creationId xmlns:a16="http://schemas.microsoft.com/office/drawing/2014/main" id="{76BBAF8B-9FAE-468B-BF26-D2825FBDAAD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73152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 xmlns:a="http://schemas.openxmlformats.org/drawingml/2006/main">
              <a:ext uri="{FF2B5EF4-FFF2-40B4-BE49-F238E27FC236}">
                <a16:creationId xmlns:a16="http://schemas.microsoft.com/office/drawing/2014/main" id="{DCB350DF-8F0C-478F-85E1-113F9E6D1C7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85344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342F29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 xmlns:a="http://schemas.openxmlformats.org/drawingml/2006/main">
              <a:ext uri="{FF2B5EF4-FFF2-40B4-BE49-F238E27FC236}">
                <a16:creationId xmlns:a16="http://schemas.microsoft.com/office/drawing/2014/main" id="{F02E6B02-A400-470B-8104-C643F773580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9753600"/>
            <a:ext cx="18288000" cy="952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 xmlns:a="http://schemas.openxmlformats.org/drawingml/2006/main">
              <a:ext uri="{FF2B5EF4-FFF2-40B4-BE49-F238E27FC236}">
                <a16:creationId xmlns:a16="http://schemas.microsoft.com/office/drawing/2014/main" id="{C0E83C9E-5193-42D7-8B63-2323B2323DE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552450"/>
            <a:ext cx="40005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1">
                <a:solidFill>
                  <a:srgbClr val="FFF8EC"/>
                </a:solidFill>
              </a:defRPr>
            </a:pPr>
            <a:r>
              <a:rPr sz="1350" b="1">
                <a:solidFill>
                  <a:srgbClr val="FFF8EC"/>
                </a:solidFill>
              </a:rPr>
              <a:t>RAIS / PRODUCT VALUE</a:t>
            </a:r>
          </a:p>
        </p:txBody>
      </p:sp>
      <p:sp>
        <p:nvSpPr>
          <p:cNvPr id="27" name="">
            <a:extLst xmlns:a="http://schemas.openxmlformats.org/drawingml/2006/main">
              <a:ext uri="{FF2B5EF4-FFF2-40B4-BE49-F238E27FC236}">
                <a16:creationId xmlns:a16="http://schemas.microsoft.com/office/drawing/2014/main" id="{7DE72AEC-B369-47FF-9621-BCB2B8BF908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43500" y="552450"/>
            <a:ext cx="80010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350" b="0">
                <a:solidFill>
                  <a:srgbClr val="C8BCAE"/>
                </a:solidFill>
              </a:defRPr>
            </a:pPr>
            <a:r>
              <a:rPr sz="1350" b="0">
                <a:solidFill>
                  <a:srgbClr val="C8BCAE"/>
                </a:solidFill>
              </a:rPr>
              <a:t>OWNER LOOP</a:t>
            </a:r>
          </a:p>
        </p:txBody>
      </p:sp>
      <p:sp>
        <p:nvSpPr>
          <p:cNvPr id="28" name="">
            <a:extLst xmlns:a="http://schemas.openxmlformats.org/drawingml/2006/main">
              <a:ext uri="{FF2B5EF4-FFF2-40B4-BE49-F238E27FC236}">
                <a16:creationId xmlns:a16="http://schemas.microsoft.com/office/drawing/2014/main" id="{21CD3432-304D-4504-AC07-3CBC45BE8C6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5621000" y="552450"/>
            <a:ext cx="1600200" cy="2667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r">
              <a:defRPr sz="1350" b="0">
                <a:solidFill>
                  <a:srgbClr val="C8BCAE"/>
                </a:solidFill>
              </a:defRPr>
            </a:pPr>
            <a:r>
              <a:rPr sz="1350" b="0">
                <a:solidFill>
                  <a:srgbClr val="C8BCAE"/>
                </a:solidFill>
              </a:rPr>
              <a:t>09 / 12</a:t>
            </a:r>
          </a:p>
        </p:txBody>
      </p:sp>
      <p:sp>
        <p:nvSpPr>
          <p:cNvPr id="29" name="">
            <a:extLst xmlns:a="http://schemas.openxmlformats.org/drawingml/2006/main">
              <a:ext uri="{FF2B5EF4-FFF2-40B4-BE49-F238E27FC236}">
                <a16:creationId xmlns:a16="http://schemas.microsoft.com/office/drawing/2014/main" id="{1E1AD74A-0861-4807-B65E-9A9A5B81CF39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990600"/>
            <a:ext cx="16154400" cy="19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524A4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0" name="">
            <a:extLst xmlns:a="http://schemas.openxmlformats.org/drawingml/2006/main">
              <a:ext uri="{FF2B5EF4-FFF2-40B4-BE49-F238E27FC236}">
                <a16:creationId xmlns:a16="http://schemas.microsoft.com/office/drawing/2014/main" id="{0BD9DACD-6907-418B-BF96-DE048309895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066800" y="1562100"/>
            <a:ext cx="11239500" cy="13144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4350" b="1">
                <a:solidFill>
                  <a:srgbClr val="FFF8EC"/>
                </a:solidFill>
              </a:defRPr>
            </a:pPr>
            <a:r>
              <a:rPr sz="4350" b="1">
                <a:solidFill>
                  <a:srgbClr val="FFF8EC"/>
                </a:solidFill>
              </a:rPr>
              <a:t>Контроль владельца: без лишнего dashboard</a:t>
            </a:r>
          </a:p>
        </p:txBody>
      </p:sp>
      <p:sp>
        <p:nvSpPr>
          <p:cNvPr id="31" name="">
            <a:extLst xmlns:a="http://schemas.openxmlformats.org/drawingml/2006/main">
              <a:ext uri="{FF2B5EF4-FFF2-40B4-BE49-F238E27FC236}">
                <a16:creationId xmlns:a16="http://schemas.microsoft.com/office/drawing/2014/main" id="{B5B5CBF1-2CF0-45A4-A977-EEFF40D1A43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3028950"/>
            <a:ext cx="11620500" cy="7429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2175" b="0">
                <a:solidFill>
                  <a:srgbClr val="FFF8EC">
                    <a:alpha val="78431"/>
                  </a:srgbClr>
                </a:solidFill>
              </a:defRPr>
            </a:pPr>
            <a:r>
              <a:rPr sz="2175" b="0">
                <a:solidFill>
                  <a:srgbClr val="FFF8EC">
                    <a:alpha val="78431"/>
                  </a:srgbClr>
                </a:solidFill>
              </a:rPr>
              <a:t>Владелец получает не поток данных, а короткий контур управления: факт, риск, ответственный, действие.</a:t>
            </a:r>
          </a:p>
        </p:txBody>
      </p:sp>
      <p:sp>
        <p:nvSpPr>
          <p:cNvPr id="32" name="">
            <a:extLst xmlns:a="http://schemas.openxmlformats.org/drawingml/2006/main">
              <a:ext uri="{FF2B5EF4-FFF2-40B4-BE49-F238E27FC236}">
                <a16:creationId xmlns:a16="http://schemas.microsoft.com/office/drawing/2014/main" id="{9B2CD6E1-0C01-4D04-BDE7-AF68612BC226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04900" y="4648200"/>
            <a:ext cx="4000500" cy="2209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0478">
            <a:solidFill>
              <a:srgbClr val="524A40"/>
            </a:solidFill>
            <a:prstDash val="solid"/>
          </a:ln>
        </p:spPr>
      </p:sp>
      <p:sp>
        <p:nvSpPr>
          <p:cNvPr id="33" name="">
            <a:extLst xmlns:a="http://schemas.openxmlformats.org/drawingml/2006/main">
              <a:ext uri="{FF2B5EF4-FFF2-40B4-BE49-F238E27FC236}">
                <a16:creationId xmlns:a16="http://schemas.microsoft.com/office/drawing/2014/main" id="{5C171C9C-CFA4-4B45-B25C-A488F759D02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4876800"/>
            <a:ext cx="3467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8EC"/>
                </a:solidFill>
              </a:defRPr>
            </a:pPr>
            <a:r>
              <a:rPr sz="1725" b="1">
                <a:solidFill>
                  <a:srgbClr val="FFF8EC"/>
                </a:solidFill>
              </a:rPr>
              <a:t>Источники</a:t>
            </a:r>
          </a:p>
        </p:txBody>
      </p:sp>
      <p:sp>
        <p:nvSpPr>
          <p:cNvPr id="34" name="">
            <a:extLst xmlns:a="http://schemas.openxmlformats.org/drawingml/2006/main">
              <a:ext uri="{FF2B5EF4-FFF2-40B4-BE49-F238E27FC236}">
                <a16:creationId xmlns:a16="http://schemas.microsoft.com/office/drawing/2014/main" id="{7C44BB3B-0A30-428D-8702-B3AFEFAF04B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71600" y="5334000"/>
            <a:ext cx="34671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Bitrix24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МойСклад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телефония metadata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ручные статусы</a:t>
            </a:r>
          </a:p>
        </p:txBody>
      </p:sp>
      <p:sp>
        <p:nvSpPr>
          <p:cNvPr id="35" name="">
            <a:extLst xmlns:a="http://schemas.openxmlformats.org/drawingml/2006/main">
              <a:ext uri="{FF2B5EF4-FFF2-40B4-BE49-F238E27FC236}">
                <a16:creationId xmlns:a16="http://schemas.microsoft.com/office/drawing/2014/main" id="{A068FD9A-CFBA-430C-88D9-706028897B2B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143750" y="4267200"/>
            <a:ext cx="4000500" cy="2971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0478">
            <a:solidFill>
              <a:srgbClr val="524A40"/>
            </a:solidFill>
            <a:prstDash val="solid"/>
          </a:ln>
        </p:spPr>
      </p:sp>
      <p:sp>
        <p:nvSpPr>
          <p:cNvPr id="36" name="">
            <a:extLst xmlns:a="http://schemas.openxmlformats.org/drawingml/2006/main">
              <a:ext uri="{FF2B5EF4-FFF2-40B4-BE49-F238E27FC236}">
                <a16:creationId xmlns:a16="http://schemas.microsoft.com/office/drawing/2014/main" id="{A8A064F6-D01B-46B0-9E1E-B12B3F0CF35C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4495800"/>
            <a:ext cx="3467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8EC"/>
                </a:solidFill>
              </a:defRPr>
            </a:pPr>
            <a:r>
              <a:rPr sz="1725" b="1">
                <a:solidFill>
                  <a:srgbClr val="FFF8EC"/>
                </a:solidFill>
              </a:rPr>
              <a:t>Rais</a:t>
            </a:r>
          </a:p>
        </p:txBody>
      </p:sp>
      <p:sp>
        <p:nvSpPr>
          <p:cNvPr id="37" name="">
            <a:extLst xmlns:a="http://schemas.openxmlformats.org/drawingml/2006/main">
              <a:ext uri="{FF2B5EF4-FFF2-40B4-BE49-F238E27FC236}">
                <a16:creationId xmlns:a16="http://schemas.microsoft.com/office/drawing/2014/main" id="{E3A791B7-9A97-4DBD-8CCE-7AA48C645D65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7410450" y="4953000"/>
            <a:ext cx="3467100" cy="2114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правила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память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аудит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skills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маршрутизация LLM</a:t>
            </a:r>
          </a:p>
        </p:txBody>
      </p:sp>
      <p:sp>
        <p:nvSpPr>
          <p:cNvPr id="38" name="">
            <a:extLst xmlns:a="http://schemas.openxmlformats.org/drawingml/2006/main">
              <a:ext uri="{FF2B5EF4-FFF2-40B4-BE49-F238E27FC236}">
                <a16:creationId xmlns:a16="http://schemas.microsoft.com/office/drawing/2014/main" id="{49F33FE7-5B7C-4CF1-94E8-96344F4E973E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182600" y="4648200"/>
            <a:ext cx="4000500" cy="22098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10478">
            <a:solidFill>
              <a:srgbClr val="524A40"/>
            </a:solidFill>
            <a:prstDash val="solid"/>
          </a:ln>
        </p:spPr>
      </p:sp>
      <p:sp>
        <p:nvSpPr>
          <p:cNvPr id="39" name="">
            <a:extLst xmlns:a="http://schemas.openxmlformats.org/drawingml/2006/main">
              <a:ext uri="{FF2B5EF4-FFF2-40B4-BE49-F238E27FC236}">
                <a16:creationId xmlns:a16="http://schemas.microsoft.com/office/drawing/2014/main" id="{61BF12B2-8D9A-4AF0-A9D7-A6D0E30BB907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49300" y="4876800"/>
            <a:ext cx="3467100" cy="3238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725" b="1">
                <a:solidFill>
                  <a:srgbClr val="FFF8EC"/>
                </a:solidFill>
              </a:defRPr>
            </a:pPr>
            <a:r>
              <a:rPr sz="1725" b="1">
                <a:solidFill>
                  <a:srgbClr val="FFF8EC"/>
                </a:solidFill>
              </a:rPr>
              <a:t>Действие</a:t>
            </a:r>
          </a:p>
        </p:txBody>
      </p:sp>
      <p:sp>
        <p:nvSpPr>
          <p:cNvPr id="40" name="">
            <a:extLst xmlns:a="http://schemas.openxmlformats.org/drawingml/2006/main">
              <a:ext uri="{FF2B5EF4-FFF2-40B4-BE49-F238E27FC236}">
                <a16:creationId xmlns:a16="http://schemas.microsoft.com/office/drawing/2014/main" id="{45703E84-121F-4198-9123-D660338F2AFA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3449300" y="5334000"/>
            <a:ext cx="3467100" cy="13525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Telegram alert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daily briefing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пинг сотруднику</a:t>
            </a:r>
          </a:p>
          <a:p xmlns:a="http://schemas.openxmlformats.org/drawingml/2006/main">
            <a:pPr algn="l">
              <a:defRPr sz="1875" b="0">
                <a:solidFill>
                  <a:srgbClr val="FFF8EC">
                    <a:alpha val="79608"/>
                  </a:srgbClr>
                </a:solidFill>
              </a:defRPr>
            </a:pPr>
            <a:r>
              <a:rPr sz="1875" b="0">
                <a:solidFill>
                  <a:srgbClr val="FFF8EC">
                    <a:alpha val="79608"/>
                  </a:srgbClr>
                </a:solidFill>
              </a:rPr>
              <a:t>эскалация владельцу</a:t>
            </a:r>
          </a:p>
        </p:txBody>
      </p:sp>
      <p:sp>
        <p:nvSpPr>
          <p:cNvPr id="41" name="">
            <a:extLst xmlns:a="http://schemas.openxmlformats.org/drawingml/2006/main">
              <a:ext uri="{FF2B5EF4-FFF2-40B4-BE49-F238E27FC236}">
                <a16:creationId xmlns:a16="http://schemas.microsoft.com/office/drawing/2014/main" id="{AEFEEF02-F53B-4A06-A130-356FA549EA3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5105400" y="5734050"/>
            <a:ext cx="20383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C95F32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2" name="">
            <a:extLst xmlns:a="http://schemas.openxmlformats.org/drawingml/2006/main">
              <a:ext uri="{FF2B5EF4-FFF2-40B4-BE49-F238E27FC236}">
                <a16:creationId xmlns:a16="http://schemas.microsoft.com/office/drawing/2014/main" id="{2B917163-1447-4C91-86AC-A37EEAA9BA54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11144250" y="5734050"/>
            <a:ext cx="2038350" cy="28575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F5D50"/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43" name="">
            <a:extLst xmlns:a="http://schemas.openxmlformats.org/drawingml/2006/main">
              <a:ext uri="{FF2B5EF4-FFF2-40B4-BE49-F238E27FC236}">
                <a16:creationId xmlns:a16="http://schemas.microsoft.com/office/drawing/2014/main" id="{E77A2FD7-438E-49F2-96FE-613FB5FC794F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647950" y="8115300"/>
            <a:ext cx="12992100" cy="7810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FFFAF0"/>
          </a:solidFill>
          <a:ln xmlns:a="http://schemas.openxmlformats.org/drawingml/2006/main" w="9525">
            <a:solidFill>
              <a:srgbClr val="817365"/>
            </a:solidFill>
            <a:prstDash val="solid"/>
          </a:ln>
        </p:spPr>
      </p:sp>
      <p:sp>
        <p:nvSpPr>
          <p:cNvPr id="44" name="">
            <a:extLst xmlns:a="http://schemas.openxmlformats.org/drawingml/2006/main">
              <a:ext uri="{FF2B5EF4-FFF2-40B4-BE49-F238E27FC236}">
                <a16:creationId xmlns:a16="http://schemas.microsoft.com/office/drawing/2014/main" id="{08B22251-4C06-4E13-BE9F-D95D7B9B1242}"/>
              </a:ext>
            </a:extLst>
          </p:cNvPr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2990850" y="8343900"/>
            <a:ext cx="12306300" cy="28575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000000">
              <a:alpha val="0"/>
            </a:srgbClr>
          </a:solidFill>
          <a:ln xmlns:a="http://schemas.openxmlformats.org/drawingml/2006/main" w="0">
            <a:solidFill>
              <a:srgbClr val="000000">
                <a:alpha val="0"/>
              </a:srgbClr>
            </a:solidFill>
            <a:prstDash val="solid"/>
          </a:ln>
        </p:spPr>
        <p:txBody>
          <a:bodyPr xmlns:a="http://schemas.openxmlformats.org/drawingml/2006/main" lIns="0" tIns="0" rIns="0" bIns="0" anchor="t">
            <a:normAutofit fontScale="100000"/>
          </a:bodyPr>
          <a:lstStyle xmlns:a="http://schemas.openxmlformats.org/drawingml/2006/main"/>
          <a:p xmlns:a="http://schemas.openxmlformats.org/drawingml/2006/main">
            <a:pPr algn="ctr">
              <a:defRPr sz="2025" b="1">
                <a:solidFill>
                  <a:srgbClr val="17130F"/>
                </a:solidFill>
              </a:defRPr>
            </a:pPr>
            <a:r>
              <a:rPr sz="2025" b="1">
                <a:solidFill>
                  <a:srgbClr val="17130F"/>
                </a:solidFill>
              </a:rPr>
              <a:t>Формат алерта: что случилось → почему важно → кто ответственный → что сделать → срок.</a:t>
            </a:r>
          </a:p>
        </p:txBody>
      </p:sp>
    </p:spTree>
    <p:extLst>
      <p:ext uri="{BB962C8B-B14F-4D97-AF65-F5344CB8AC3E}">
        <p14:creationId xmlns:p14="http://schemas.microsoft.com/office/powerpoint/2010/main" val="64520787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2026-04-23T23:33:53.0220000Z</dcterms:created>
  <dcterms:modified xsi:type="dcterms:W3CDTF">2026-04-23T23:33:53.0220000Z</dcterms:modified>
</coreProperties>
</file>